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sldIdLst>
    <p:sldId id="295" r:id="rId5"/>
    <p:sldId id="296" r:id="rId6"/>
    <p:sldId id="297" r:id="rId7"/>
    <p:sldId id="307" r:id="rId8"/>
    <p:sldId id="299" r:id="rId9"/>
    <p:sldId id="300" r:id="rId10"/>
    <p:sldId id="301" r:id="rId11"/>
    <p:sldId id="302" r:id="rId12"/>
    <p:sldId id="303" r:id="rId13"/>
    <p:sldId id="304" r:id="rId14"/>
    <p:sldId id="305" r:id="rId15"/>
    <p:sldId id="308"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EBF"/>
    <a:srgbClr val="0D5DB2"/>
    <a:srgbClr val="E3E3E3"/>
    <a:srgbClr val="169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27" autoAdjust="0"/>
    <p:restoredTop sz="93031" autoAdjust="0"/>
  </p:normalViewPr>
  <p:slideViewPr>
    <p:cSldViewPr snapToGrid="0" snapToObjects="1" showGuides="1">
      <p:cViewPr varScale="1">
        <p:scale>
          <a:sx n="68" d="100"/>
          <a:sy n="68" d="100"/>
        </p:scale>
        <p:origin x="1080"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3B5AF0-7EDE-BE42-9C93-25B5F2FF2C4D}" type="datetimeFigureOut">
              <a:rPr lang="en-US" smtClean="0"/>
              <a:pPr/>
              <a:t>12/31/2018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324B6B-6E09-394B-A6FE-4FF57B90A515}" type="slidenum">
              <a:rPr lang="en-US" smtClean="0"/>
              <a:pPr/>
              <a:t>‹#›</a:t>
            </a:fld>
            <a:endParaRPr lang="en-US" dirty="0"/>
          </a:p>
        </p:txBody>
      </p:sp>
    </p:spTree>
    <p:extLst>
      <p:ext uri="{BB962C8B-B14F-4D97-AF65-F5344CB8AC3E}">
        <p14:creationId xmlns:p14="http://schemas.microsoft.com/office/powerpoint/2010/main" val="248487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Center X">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duotone>
              <a:prstClr val="black"/>
              <a:schemeClr val="tx2">
                <a:tint val="45000"/>
                <a:satMod val="400000"/>
              </a:schemeClr>
            </a:duotone>
          </a:blip>
          <a:stretch>
            <a:fillRect/>
          </a:stretch>
        </p:blipFill>
        <p:spPr>
          <a:xfrm>
            <a:off x="1" y="0"/>
            <a:ext cx="8435661" cy="6858000"/>
          </a:xfrm>
          <a:prstGeom prst="rect">
            <a:avLst/>
          </a:prstGeom>
        </p:spPr>
      </p:pic>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l="30494"/>
          <a:stretch/>
        </p:blipFill>
        <p:spPr>
          <a:xfrm>
            <a:off x="3723503" y="0"/>
            <a:ext cx="8474906" cy="6864691"/>
          </a:xfrm>
          <a:prstGeom prst="rect">
            <a:avLst/>
          </a:prstGeom>
        </p:spPr>
      </p:pic>
      <p:sp>
        <p:nvSpPr>
          <p:cNvPr id="2" name="Title 1"/>
          <p:cNvSpPr>
            <a:spLocks noGrp="1"/>
          </p:cNvSpPr>
          <p:nvPr>
            <p:ph type="ctrTitle"/>
          </p:nvPr>
        </p:nvSpPr>
        <p:spPr>
          <a:xfrm>
            <a:off x="1524000" y="651165"/>
            <a:ext cx="9144000" cy="3149888"/>
          </a:xfrm>
        </p:spPr>
        <p:txBody>
          <a:bodyPr anchor="b">
            <a:normAutofit/>
          </a:bodyPr>
          <a:lstStyle>
            <a:lvl1pPr algn="ctr">
              <a:defRPr sz="4500" cap="all" baseline="0">
                <a:solidFill>
                  <a:schemeClr val="bg1"/>
                </a:solidFill>
                <a:effectLst>
                  <a:outerShdw blurRad="38100" dist="38100" dir="2700000" algn="tl">
                    <a:srgbClr val="000000">
                      <a:alpha val="43137"/>
                    </a:srgbClr>
                  </a:outerShdw>
                </a:effectLst>
                <a:latin typeface="Broadway" panose="04040905080B02020502" pitchFamily="82" charset="0"/>
              </a:defRPr>
            </a:lvl1pPr>
          </a:lstStyle>
          <a:p>
            <a:r>
              <a:rPr lang="en-US" dirty="0"/>
              <a:t>Click to edit Master title style</a:t>
            </a:r>
          </a:p>
        </p:txBody>
      </p:sp>
      <p:sp>
        <p:nvSpPr>
          <p:cNvPr id="3" name="Subtitle 2"/>
          <p:cNvSpPr>
            <a:spLocks noGrp="1"/>
          </p:cNvSpPr>
          <p:nvPr>
            <p:ph type="subTitle" idx="1" hasCustomPrompt="1"/>
          </p:nvPr>
        </p:nvSpPr>
        <p:spPr>
          <a:xfrm>
            <a:off x="8243454" y="4632326"/>
            <a:ext cx="3594126" cy="351566"/>
          </a:xfrm>
        </p:spPr>
        <p:txBody>
          <a:bodyPr>
            <a:normAutofit/>
          </a:bodyPr>
          <a:lstStyle>
            <a:lvl1pPr marL="0" indent="0" algn="l">
              <a:buNone/>
              <a:defRPr sz="17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Date</a:t>
            </a:r>
            <a:endParaRPr lang="en-US" dirty="0"/>
          </a:p>
        </p:txBody>
      </p:sp>
      <p:sp>
        <p:nvSpPr>
          <p:cNvPr id="20" name="Text Placeholder 19"/>
          <p:cNvSpPr>
            <a:spLocks noGrp="1"/>
          </p:cNvSpPr>
          <p:nvPr>
            <p:ph type="body" sz="quarter" idx="10" hasCustomPrompt="1"/>
          </p:nvPr>
        </p:nvSpPr>
        <p:spPr>
          <a:xfrm>
            <a:off x="8243888" y="5147277"/>
            <a:ext cx="3594100" cy="1195858"/>
          </a:xfrm>
        </p:spPr>
        <p:txBody>
          <a:bodyPr/>
          <a:lstStyle>
            <a:lvl1pPr marL="0" indent="0" algn="l" defTabSz="914400" rtl="0" eaLnBrk="1" latinLnBrk="0" hangingPunct="1">
              <a:lnSpc>
                <a:spcPct val="100000"/>
              </a:lnSpc>
              <a:spcBef>
                <a:spcPts val="1000"/>
              </a:spcBef>
              <a:buClr>
                <a:schemeClr val="accent3"/>
              </a:buClr>
              <a:buFont typeface="Arial"/>
              <a:buNone/>
              <a:defRPr lang="en-US" sz="1700" kern="1200" dirty="0" smtClean="0">
                <a:solidFill>
                  <a:schemeClr val="bg1"/>
                </a:solidFill>
                <a:latin typeface="+mn-lt"/>
                <a:ea typeface="+mn-ea"/>
                <a:cs typeface="+mn-cs"/>
              </a:defRPr>
            </a:lvl1pPr>
            <a:lvl2pPr marL="0" indent="0" algn="l" defTabSz="914400" rtl="0" eaLnBrk="1" latinLnBrk="0" hangingPunct="1">
              <a:lnSpc>
                <a:spcPct val="100000"/>
              </a:lnSpc>
              <a:spcBef>
                <a:spcPts val="1000"/>
              </a:spcBef>
              <a:buClr>
                <a:schemeClr val="accent3"/>
              </a:buClr>
              <a:buFont typeface="Arial"/>
              <a:buNone/>
              <a:defRPr lang="en-US" sz="1700" kern="1200" dirty="0" smtClean="0">
                <a:solidFill>
                  <a:schemeClr val="bg1"/>
                </a:solidFill>
                <a:latin typeface="+mn-lt"/>
                <a:ea typeface="+mn-ea"/>
                <a:cs typeface="+mn-cs"/>
              </a:defRPr>
            </a:lvl2pPr>
            <a:lvl3pPr marL="0" indent="0" algn="l" defTabSz="914400" rtl="0" eaLnBrk="1" latinLnBrk="0" hangingPunct="1">
              <a:lnSpc>
                <a:spcPct val="100000"/>
              </a:lnSpc>
              <a:spcBef>
                <a:spcPts val="1000"/>
              </a:spcBef>
              <a:buClr>
                <a:schemeClr val="accent3"/>
              </a:buClr>
              <a:buFont typeface="Arial"/>
              <a:buNone/>
              <a:defRPr lang="en-US" sz="1700" kern="1200" dirty="0" smtClean="0">
                <a:solidFill>
                  <a:schemeClr val="bg1"/>
                </a:solidFill>
                <a:latin typeface="+mn-lt"/>
                <a:ea typeface="+mn-ea"/>
                <a:cs typeface="+mn-cs"/>
              </a:defRPr>
            </a:lvl3pPr>
            <a:lvl4pPr marL="0" indent="0" algn="l" defTabSz="914400" rtl="0" eaLnBrk="1" latinLnBrk="0" hangingPunct="1">
              <a:lnSpc>
                <a:spcPct val="100000"/>
              </a:lnSpc>
              <a:spcBef>
                <a:spcPts val="1000"/>
              </a:spcBef>
              <a:buClr>
                <a:schemeClr val="accent3"/>
              </a:buClr>
              <a:buFont typeface="Arial"/>
              <a:buNone/>
              <a:defRPr lang="en-US" sz="1700" kern="1200" dirty="0" smtClean="0">
                <a:solidFill>
                  <a:schemeClr val="bg1"/>
                </a:solidFill>
                <a:latin typeface="+mn-lt"/>
                <a:ea typeface="+mn-ea"/>
                <a:cs typeface="+mn-cs"/>
              </a:defRPr>
            </a:lvl4pPr>
          </a:lstStyle>
          <a:p>
            <a:pPr lvl="0"/>
            <a:r>
              <a:rPr lang="en-US" dirty="0" smtClean="0"/>
              <a:t>Name of Presenter</a:t>
            </a:r>
            <a:endParaRPr lang="en-US" dirty="0"/>
          </a:p>
        </p:txBody>
      </p:sp>
      <p:pic>
        <p:nvPicPr>
          <p:cNvPr id="7" name="Picture 6"/>
          <p:cNvPicPr>
            <a:picLocks noChangeAspect="1"/>
          </p:cNvPicPr>
          <p:nvPr userDrawn="1"/>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 y="5662142"/>
            <a:ext cx="1275175" cy="1195858"/>
          </a:xfrm>
          <a:prstGeom prst="rect">
            <a:avLst/>
          </a:prstGeom>
        </p:spPr>
      </p:pic>
    </p:spTree>
    <p:extLst>
      <p:ext uri="{BB962C8B-B14F-4D97-AF65-F5344CB8AC3E}">
        <p14:creationId xmlns:p14="http://schemas.microsoft.com/office/powerpoint/2010/main" val="1886630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 Sider">
    <p:spTree>
      <p:nvGrpSpPr>
        <p:cNvPr id="1" name=""/>
        <p:cNvGrpSpPr/>
        <p:nvPr/>
      </p:nvGrpSpPr>
      <p:grpSpPr>
        <a:xfrm>
          <a:off x="0" y="0"/>
          <a:ext cx="0" cy="0"/>
          <a:chOff x="0" y="0"/>
          <a:chExt cx="0" cy="0"/>
        </a:xfrm>
      </p:grpSpPr>
      <p:sp>
        <p:nvSpPr>
          <p:cNvPr id="9"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83177" y="924762"/>
            <a:ext cx="4997591" cy="725056"/>
          </a:xfrm>
        </p:spPr>
        <p:txBody>
          <a:bodyPr>
            <a:normAutofit/>
          </a:bodyPr>
          <a:lstStyle>
            <a:lvl1pPr>
              <a:defRPr sz="2400"/>
            </a:lvl1pPr>
          </a:lstStyle>
          <a:p>
            <a:r>
              <a:rPr lang="en-US" dirty="0"/>
              <a:t>Click to edit Master title style</a:t>
            </a:r>
          </a:p>
        </p:txBody>
      </p:sp>
      <p:sp>
        <p:nvSpPr>
          <p:cNvPr id="3" name="Content Placeholder 2"/>
          <p:cNvSpPr>
            <a:spLocks noGrp="1"/>
          </p:cNvSpPr>
          <p:nvPr>
            <p:ph idx="1"/>
          </p:nvPr>
        </p:nvSpPr>
        <p:spPr>
          <a:xfrm>
            <a:off x="6483177" y="1759527"/>
            <a:ext cx="5478780" cy="4417436"/>
          </a:xfrm>
        </p:spPr>
        <p:txBody>
          <a:bodyPr>
            <a:noAutofit/>
          </a:bodyPr>
          <a:lstStyle>
            <a:lvl1pPr marL="0" indent="0">
              <a:spcBef>
                <a:spcPts val="1600"/>
              </a:spcBef>
              <a:spcAft>
                <a:spcPts val="600"/>
              </a:spcAft>
              <a:buNone/>
              <a:defRPr lang="en-US" sz="2000" b="0" kern="1200" dirty="0" smtClean="0">
                <a:solidFill>
                  <a:schemeClr val="tx1"/>
                </a:solidFill>
                <a:latin typeface="+mn-lt"/>
                <a:ea typeface="+mj-ea"/>
                <a:cs typeface="+mj-cs"/>
              </a:defRPr>
            </a:lvl1pPr>
            <a:lvl2pPr marL="115888" indent="-115888">
              <a:lnSpc>
                <a:spcPct val="110000"/>
              </a:lnSpc>
              <a:buClr>
                <a:schemeClr val="accent3"/>
              </a:buClr>
              <a:buFont typeface="Arial" pitchFamily="34" charset="0"/>
              <a:buChar char="•"/>
              <a:tabLst/>
              <a:defRPr sz="1100"/>
            </a:lvl2pPr>
            <a:lvl3pPr marL="346075" indent="-112713">
              <a:lnSpc>
                <a:spcPct val="110000"/>
              </a:lnSpc>
              <a:buFont typeface="Arial" pitchFamily="34" charset="0"/>
              <a:buChar char="-"/>
              <a:tabLst/>
              <a:defRPr sz="900"/>
            </a:lvl3pPr>
            <a:lvl4pPr marL="511175" indent="-111125">
              <a:lnSpc>
                <a:spcPct val="110000"/>
              </a:lnSpc>
              <a:tabLst/>
              <a:defRPr sz="900"/>
            </a:lvl4pPr>
            <a:lvl5pPr marL="684213" indent="-107950">
              <a:lnSpc>
                <a:spcPct val="110000"/>
              </a:lnSpc>
              <a:tabLst/>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7">
            <a:extLst>
              <a:ext uri="{FF2B5EF4-FFF2-40B4-BE49-F238E27FC236}">
                <a16:creationId xmlns:a16="http://schemas.microsoft.com/office/drawing/2014/main" id="{3C8DA527-38D8-DD43-ABC7-5A5D9AB83A62}"/>
              </a:ext>
            </a:extLst>
          </p:cNvPr>
          <p:cNvSpPr>
            <a:spLocks noGrp="1"/>
          </p:cNvSpPr>
          <p:nvPr>
            <p:ph type="body" sz="quarter" idx="16" hasCustomPrompt="1"/>
          </p:nvPr>
        </p:nvSpPr>
        <p:spPr>
          <a:xfrm>
            <a:off x="603704" y="95563"/>
            <a:ext cx="7171781"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grpSp>
        <p:nvGrpSpPr>
          <p:cNvPr id="17" name="Group 16"/>
          <p:cNvGrpSpPr/>
          <p:nvPr userDrawn="1"/>
        </p:nvGrpSpPr>
        <p:grpSpPr>
          <a:xfrm>
            <a:off x="6260951" y="6558701"/>
            <a:ext cx="5931049" cy="299299"/>
            <a:chOff x="6260951" y="6558701"/>
            <a:chExt cx="5931049" cy="299299"/>
          </a:xfrm>
        </p:grpSpPr>
        <p:sp>
          <p:nvSpPr>
            <p:cNvPr id="18"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p:cNvGrpSpPr/>
            <p:nvPr userDrawn="1"/>
          </p:nvGrpSpPr>
          <p:grpSpPr>
            <a:xfrm>
              <a:off x="8799513" y="6615920"/>
              <a:ext cx="2703555" cy="162839"/>
              <a:chOff x="8799513" y="6615920"/>
              <a:chExt cx="2703555" cy="162839"/>
            </a:xfrm>
          </p:grpSpPr>
          <p:cxnSp>
            <p:nvCxnSpPr>
              <p:cNvPr id="23" name="Straight Connector 22"/>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5" name="TextBox 24"/>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pPr algn="r"/>
              <a:t>December 31, 2018</a:t>
            </a:fld>
            <a:endParaRPr lang="en-US" sz="900" dirty="0" smtClean="0">
              <a:solidFill>
                <a:schemeClr val="bg1"/>
              </a:solidFill>
            </a:endParaRPr>
          </a:p>
        </p:txBody>
      </p:sp>
      <p:sp>
        <p:nvSpPr>
          <p:cNvPr id="26" name="TextBox 25"/>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pPr algn="r"/>
              <a:t>‹#›</a:t>
            </a:fld>
            <a:endParaRPr lang="en-US" sz="900" dirty="0" smtClean="0">
              <a:solidFill>
                <a:schemeClr val="bg1"/>
              </a:solidFill>
            </a:endParaRPr>
          </a:p>
        </p:txBody>
      </p:sp>
      <p:sp>
        <p:nvSpPr>
          <p:cNvPr id="27" name="TextBox 26"/>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smtClean="0">
                <a:solidFill>
                  <a:schemeClr val="bg1"/>
                </a:solidFill>
              </a:rPr>
              <a:t>© 2018 </a:t>
            </a:r>
            <a:r>
              <a:rPr lang="en-US" sz="900" baseline="0" dirty="0" smtClean="0">
                <a:solidFill>
                  <a:schemeClr val="bg1"/>
                </a:solidFill>
              </a:rPr>
              <a:t> Osmania Medical College</a:t>
            </a:r>
            <a:endParaRPr lang="en-US" sz="900" dirty="0" smtClean="0">
              <a:solidFill>
                <a:schemeClr val="bg1"/>
              </a:solidFill>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96742" y="6933"/>
            <a:ext cx="840837" cy="78853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6062" y="1287290"/>
            <a:ext cx="4489623" cy="4489623"/>
          </a:xfrm>
          <a:prstGeom prst="rect">
            <a:avLst/>
          </a:prstGeom>
        </p:spPr>
      </p:pic>
    </p:spTree>
    <p:extLst>
      <p:ext uri="{BB962C8B-B14F-4D97-AF65-F5344CB8AC3E}">
        <p14:creationId xmlns:p14="http://schemas.microsoft.com/office/powerpoint/2010/main" val="1614261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ecutive 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p:cNvGrpSpPr/>
          <p:nvPr userDrawn="1"/>
        </p:nvGrpSpPr>
        <p:grpSpPr>
          <a:xfrm>
            <a:off x="722442" y="-1"/>
            <a:ext cx="11469557" cy="6858181"/>
            <a:chOff x="722442" y="-1"/>
            <a:chExt cx="11469557" cy="6858181"/>
          </a:xfrm>
        </p:grpSpPr>
        <p:sp>
          <p:nvSpPr>
            <p:cNvPr id="14" name="Triangle 13"/>
            <p:cNvSpPr/>
            <p:nvPr userDrawn="1"/>
          </p:nvSpPr>
          <p:spPr>
            <a:xfrm>
              <a:off x="2052498" y="4206240"/>
              <a:ext cx="3393205" cy="2651760"/>
            </a:xfrm>
            <a:prstGeom prst="triangle">
              <a:avLst/>
            </a:prstGeom>
            <a:solidFill>
              <a:srgbClr val="0D5D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Chevron 14"/>
            <p:cNvSpPr/>
            <p:nvPr userDrawn="1"/>
          </p:nvSpPr>
          <p:spPr>
            <a:xfrm rot="10800000" flipH="1">
              <a:off x="722442" y="2879002"/>
              <a:ext cx="3951026" cy="3978997"/>
            </a:xfrm>
            <a:custGeom>
              <a:avLst/>
              <a:gdLst>
                <a:gd name="connsiteX0" fmla="*/ 0 w 3951026"/>
                <a:gd name="connsiteY0" fmla="*/ 0 h 6858000"/>
                <a:gd name="connsiteX1" fmla="*/ 1631774 w 3951026"/>
                <a:gd name="connsiteY1" fmla="*/ 0 h 6858000"/>
                <a:gd name="connsiteX2" fmla="*/ 3951026 w 3951026"/>
                <a:gd name="connsiteY2" fmla="*/ 3429000 h 6858000"/>
                <a:gd name="connsiteX3" fmla="*/ 1631774 w 3951026"/>
                <a:gd name="connsiteY3" fmla="*/ 6858000 h 6858000"/>
                <a:gd name="connsiteX4" fmla="*/ 0 w 3951026"/>
                <a:gd name="connsiteY4" fmla="*/ 6858000 h 6858000"/>
                <a:gd name="connsiteX5" fmla="*/ 2319252 w 3951026"/>
                <a:gd name="connsiteY5" fmla="*/ 3429000 h 6858000"/>
                <a:gd name="connsiteX6" fmla="*/ 0 w 3951026"/>
                <a:gd name="connsiteY6" fmla="*/ 0 h 6858000"/>
                <a:gd name="connsiteX0" fmla="*/ 0 w 3951026"/>
                <a:gd name="connsiteY0" fmla="*/ 0 h 6858000"/>
                <a:gd name="connsiteX1" fmla="*/ 1631774 w 3951026"/>
                <a:gd name="connsiteY1" fmla="*/ 0 h 6858000"/>
                <a:gd name="connsiteX2" fmla="*/ 3951026 w 3951026"/>
                <a:gd name="connsiteY2" fmla="*/ 3429000 h 6858000"/>
                <a:gd name="connsiteX3" fmla="*/ 3271878 w 3951026"/>
                <a:gd name="connsiteY3" fmla="*/ 3978997 h 6858000"/>
                <a:gd name="connsiteX4" fmla="*/ 1631774 w 3951026"/>
                <a:gd name="connsiteY4" fmla="*/ 6858000 h 6858000"/>
                <a:gd name="connsiteX5" fmla="*/ 0 w 3951026"/>
                <a:gd name="connsiteY5" fmla="*/ 6858000 h 6858000"/>
                <a:gd name="connsiteX6" fmla="*/ 2319252 w 3951026"/>
                <a:gd name="connsiteY6" fmla="*/ 3429000 h 6858000"/>
                <a:gd name="connsiteX7" fmla="*/ 0 w 3951026"/>
                <a:gd name="connsiteY7" fmla="*/ 0 h 6858000"/>
                <a:gd name="connsiteX0" fmla="*/ 0 w 3951026"/>
                <a:gd name="connsiteY0" fmla="*/ 0 h 6858000"/>
                <a:gd name="connsiteX1" fmla="*/ 1631774 w 3951026"/>
                <a:gd name="connsiteY1" fmla="*/ 0 h 6858000"/>
                <a:gd name="connsiteX2" fmla="*/ 3951026 w 3951026"/>
                <a:gd name="connsiteY2" fmla="*/ 3429000 h 6858000"/>
                <a:gd name="connsiteX3" fmla="*/ 3271878 w 3951026"/>
                <a:gd name="connsiteY3" fmla="*/ 3978997 h 6858000"/>
                <a:gd name="connsiteX4" fmla="*/ 3306665 w 3951026"/>
                <a:gd name="connsiteY4" fmla="*/ 3739081 h 6858000"/>
                <a:gd name="connsiteX5" fmla="*/ 0 w 3951026"/>
                <a:gd name="connsiteY5" fmla="*/ 6858000 h 6858000"/>
                <a:gd name="connsiteX6" fmla="*/ 2319252 w 3951026"/>
                <a:gd name="connsiteY6" fmla="*/ 3429000 h 6858000"/>
                <a:gd name="connsiteX7" fmla="*/ 0 w 3951026"/>
                <a:gd name="connsiteY7" fmla="*/ 0 h 6858000"/>
                <a:gd name="connsiteX0" fmla="*/ 0 w 3951026"/>
                <a:gd name="connsiteY0" fmla="*/ 0 h 3978997"/>
                <a:gd name="connsiteX1" fmla="*/ 1631774 w 3951026"/>
                <a:gd name="connsiteY1" fmla="*/ 0 h 3978997"/>
                <a:gd name="connsiteX2" fmla="*/ 3951026 w 3951026"/>
                <a:gd name="connsiteY2" fmla="*/ 3429000 h 3978997"/>
                <a:gd name="connsiteX3" fmla="*/ 3271878 w 3951026"/>
                <a:gd name="connsiteY3" fmla="*/ 3978997 h 3978997"/>
                <a:gd name="connsiteX4" fmla="*/ 3306665 w 3951026"/>
                <a:gd name="connsiteY4" fmla="*/ 3739081 h 3978997"/>
                <a:gd name="connsiteX5" fmla="*/ 2860895 w 3951026"/>
                <a:gd name="connsiteY5" fmla="*/ 3897517 h 3978997"/>
                <a:gd name="connsiteX6" fmla="*/ 2319252 w 3951026"/>
                <a:gd name="connsiteY6" fmla="*/ 3429000 h 3978997"/>
                <a:gd name="connsiteX7" fmla="*/ 0 w 3951026"/>
                <a:gd name="connsiteY7" fmla="*/ 0 h 397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1026" h="3978997">
                  <a:moveTo>
                    <a:pt x="0" y="0"/>
                  </a:moveTo>
                  <a:lnTo>
                    <a:pt x="1631774" y="0"/>
                  </a:lnTo>
                  <a:lnTo>
                    <a:pt x="3951026" y="3429000"/>
                  </a:lnTo>
                  <a:cubicBezTo>
                    <a:pt x="3673340" y="3837160"/>
                    <a:pt x="3549564" y="3570837"/>
                    <a:pt x="3271878" y="3978997"/>
                  </a:cubicBezTo>
                  <a:lnTo>
                    <a:pt x="3306665" y="3739081"/>
                  </a:lnTo>
                  <a:lnTo>
                    <a:pt x="2860895" y="3897517"/>
                  </a:lnTo>
                  <a:lnTo>
                    <a:pt x="2319252" y="3429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17" name="Freeform 16"/>
            <p:cNvSpPr/>
            <p:nvPr userDrawn="1"/>
          </p:nvSpPr>
          <p:spPr>
            <a:xfrm>
              <a:off x="775813" y="0"/>
              <a:ext cx="3146079" cy="3462950"/>
            </a:xfrm>
            <a:custGeom>
              <a:avLst/>
              <a:gdLst>
                <a:gd name="connsiteX0" fmla="*/ 2494229 w 3146079"/>
                <a:gd name="connsiteY0" fmla="*/ 3462950 h 3462950"/>
                <a:gd name="connsiteX1" fmla="*/ 2258839 w 3146079"/>
                <a:gd name="connsiteY1" fmla="*/ 3435790 h 3462950"/>
                <a:gd name="connsiteX2" fmla="*/ 0 w 3146079"/>
                <a:gd name="connsiteY2" fmla="*/ 0 h 3462950"/>
                <a:gd name="connsiteX3" fmla="*/ 1638677 w 3146079"/>
                <a:gd name="connsiteY3" fmla="*/ 0 h 3462950"/>
                <a:gd name="connsiteX4" fmla="*/ 3146079 w 3146079"/>
                <a:gd name="connsiteY4" fmla="*/ 2272420 h 3462950"/>
                <a:gd name="connsiteX5" fmla="*/ 2494229 w 3146079"/>
                <a:gd name="connsiteY5" fmla="*/ 3462950 h 346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079" h="3462950">
                  <a:moveTo>
                    <a:pt x="2494229" y="3462950"/>
                  </a:moveTo>
                  <a:lnTo>
                    <a:pt x="2258839" y="3435790"/>
                  </a:lnTo>
                  <a:lnTo>
                    <a:pt x="0" y="0"/>
                  </a:lnTo>
                  <a:lnTo>
                    <a:pt x="1638677" y="0"/>
                  </a:lnTo>
                  <a:lnTo>
                    <a:pt x="3146079" y="2272420"/>
                  </a:lnTo>
                  <a:lnTo>
                    <a:pt x="2494229" y="346295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p:cNvSpPr/>
            <p:nvPr userDrawn="1"/>
          </p:nvSpPr>
          <p:spPr>
            <a:xfrm>
              <a:off x="4103522" y="0"/>
              <a:ext cx="8088477" cy="6858180"/>
            </a:xfrm>
            <a:custGeom>
              <a:avLst/>
              <a:gdLst>
                <a:gd name="connsiteX0" fmla="*/ 0 w 3285995"/>
                <a:gd name="connsiteY0" fmla="*/ 0 h 6858000"/>
                <a:gd name="connsiteX1" fmla="*/ 3285995 w 3285995"/>
                <a:gd name="connsiteY1" fmla="*/ 0 h 6858000"/>
                <a:gd name="connsiteX2" fmla="*/ 3285995 w 3285995"/>
                <a:gd name="connsiteY2" fmla="*/ 6858000 h 6858000"/>
                <a:gd name="connsiteX3" fmla="*/ 0 w 3285995"/>
                <a:gd name="connsiteY3" fmla="*/ 6858000 h 6858000"/>
                <a:gd name="connsiteX4" fmla="*/ 0 w 3285995"/>
                <a:gd name="connsiteY4" fmla="*/ 0 h 6858000"/>
                <a:gd name="connsiteX0" fmla="*/ 1002975 w 4288970"/>
                <a:gd name="connsiteY0" fmla="*/ 0 h 6858000"/>
                <a:gd name="connsiteX1" fmla="*/ 4288970 w 4288970"/>
                <a:gd name="connsiteY1" fmla="*/ 0 h 6858000"/>
                <a:gd name="connsiteX2" fmla="*/ 4288970 w 4288970"/>
                <a:gd name="connsiteY2" fmla="*/ 6858000 h 6858000"/>
                <a:gd name="connsiteX3" fmla="*/ 1002975 w 4288970"/>
                <a:gd name="connsiteY3" fmla="*/ 6858000 h 6858000"/>
                <a:gd name="connsiteX4" fmla="*/ 0 w 4288970"/>
                <a:gd name="connsiteY4" fmla="*/ 1785257 h 6858000"/>
                <a:gd name="connsiteX5" fmla="*/ 1002975 w 4288970"/>
                <a:gd name="connsiteY5" fmla="*/ 0 h 6858000"/>
                <a:gd name="connsiteX0" fmla="*/ 1003302 w 4289297"/>
                <a:gd name="connsiteY0" fmla="*/ 0 h 6858000"/>
                <a:gd name="connsiteX1" fmla="*/ 4289297 w 4289297"/>
                <a:gd name="connsiteY1" fmla="*/ 0 h 6858000"/>
                <a:gd name="connsiteX2" fmla="*/ 4289297 w 4289297"/>
                <a:gd name="connsiteY2" fmla="*/ 6858000 h 6858000"/>
                <a:gd name="connsiteX3" fmla="*/ 1003302 w 4289297"/>
                <a:gd name="connsiteY3" fmla="*/ 6858000 h 6858000"/>
                <a:gd name="connsiteX4" fmla="*/ 327 w 4289297"/>
                <a:gd name="connsiteY4" fmla="*/ 1785257 h 6858000"/>
                <a:gd name="connsiteX5" fmla="*/ 1003302 w 4289297"/>
                <a:gd name="connsiteY5" fmla="*/ 0 h 6858000"/>
                <a:gd name="connsiteX0" fmla="*/ 1743394 w 5029389"/>
                <a:gd name="connsiteY0" fmla="*/ 0 h 6858000"/>
                <a:gd name="connsiteX1" fmla="*/ 5029389 w 5029389"/>
                <a:gd name="connsiteY1" fmla="*/ 0 h 6858000"/>
                <a:gd name="connsiteX2" fmla="*/ 5029389 w 5029389"/>
                <a:gd name="connsiteY2" fmla="*/ 6858000 h 6858000"/>
                <a:gd name="connsiteX3" fmla="*/ 1743394 w 5029389"/>
                <a:gd name="connsiteY3" fmla="*/ 6858000 h 6858000"/>
                <a:gd name="connsiteX4" fmla="*/ 190 w 5029389"/>
                <a:gd name="connsiteY4" fmla="*/ 3429000 h 6858000"/>
                <a:gd name="connsiteX5" fmla="*/ 1743394 w 5029389"/>
                <a:gd name="connsiteY5" fmla="*/ 0 h 6858000"/>
                <a:gd name="connsiteX0" fmla="*/ 1744150 w 5030145"/>
                <a:gd name="connsiteY0" fmla="*/ 0 h 6858000"/>
                <a:gd name="connsiteX1" fmla="*/ 5030145 w 5030145"/>
                <a:gd name="connsiteY1" fmla="*/ 0 h 6858000"/>
                <a:gd name="connsiteX2" fmla="*/ 5030145 w 5030145"/>
                <a:gd name="connsiteY2" fmla="*/ 6858000 h 6858000"/>
                <a:gd name="connsiteX3" fmla="*/ 1744150 w 5030145"/>
                <a:gd name="connsiteY3" fmla="*/ 6858000 h 6858000"/>
                <a:gd name="connsiteX4" fmla="*/ 946 w 5030145"/>
                <a:gd name="connsiteY4" fmla="*/ 3429000 h 6858000"/>
                <a:gd name="connsiteX5" fmla="*/ 1744150 w 5030145"/>
                <a:gd name="connsiteY5" fmla="*/ 0 h 6858000"/>
                <a:gd name="connsiteX0" fmla="*/ 1744150 w 5030145"/>
                <a:gd name="connsiteY0" fmla="*/ 0 h 6858180"/>
                <a:gd name="connsiteX1" fmla="*/ 5030145 w 5030145"/>
                <a:gd name="connsiteY1" fmla="*/ 0 h 6858180"/>
                <a:gd name="connsiteX2" fmla="*/ 5030145 w 5030145"/>
                <a:gd name="connsiteY2" fmla="*/ 6858000 h 6858180"/>
                <a:gd name="connsiteX3" fmla="*/ 1744150 w 5030145"/>
                <a:gd name="connsiteY3" fmla="*/ 6858000 h 6858180"/>
                <a:gd name="connsiteX4" fmla="*/ 946 w 5030145"/>
                <a:gd name="connsiteY4" fmla="*/ 3429000 h 6858180"/>
                <a:gd name="connsiteX5" fmla="*/ 1744150 w 5030145"/>
                <a:gd name="connsiteY5" fmla="*/ 0 h 685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0145" h="6858180">
                  <a:moveTo>
                    <a:pt x="1744150" y="0"/>
                  </a:moveTo>
                  <a:lnTo>
                    <a:pt x="5030145" y="0"/>
                  </a:lnTo>
                  <a:lnTo>
                    <a:pt x="5030145" y="6858000"/>
                  </a:lnTo>
                  <a:lnTo>
                    <a:pt x="1744150" y="6858000"/>
                  </a:lnTo>
                  <a:cubicBezTo>
                    <a:pt x="1754538" y="6887029"/>
                    <a:pt x="-20329" y="3410857"/>
                    <a:pt x="946" y="3429000"/>
                  </a:cubicBezTo>
                  <a:cubicBezTo>
                    <a:pt x="-38472" y="3418114"/>
                    <a:pt x="1163082" y="1143000"/>
                    <a:pt x="174415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Chevron 12"/>
            <p:cNvSpPr/>
            <p:nvPr userDrawn="1"/>
          </p:nvSpPr>
          <p:spPr>
            <a:xfrm flipH="1">
              <a:off x="3035395" y="-1"/>
              <a:ext cx="3951026" cy="6858000"/>
            </a:xfrm>
            <a:prstGeom prst="chevron">
              <a:avLst>
                <a:gd name="adj" fmla="val 58700"/>
              </a:avLst>
            </a:prstGeom>
            <a:solidFill>
              <a:srgbClr val="169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11" name="Rectangle 10"/>
            <p:cNvSpPr/>
            <p:nvPr userDrawn="1"/>
          </p:nvSpPr>
          <p:spPr>
            <a:xfrm>
              <a:off x="4898136" y="4420772"/>
              <a:ext cx="6748174" cy="173980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2" name="Title 1"/>
          <p:cNvSpPr>
            <a:spLocks noGrp="1"/>
          </p:cNvSpPr>
          <p:nvPr>
            <p:ph type="ctrTitle" hasCustomPrompt="1"/>
          </p:nvPr>
        </p:nvSpPr>
        <p:spPr>
          <a:xfrm>
            <a:off x="4855098" y="2259651"/>
            <a:ext cx="6759363" cy="1862898"/>
          </a:xfrm>
        </p:spPr>
        <p:txBody>
          <a:bodyPr anchor="b">
            <a:normAutofit/>
          </a:bodyPr>
          <a:lstStyle>
            <a:lvl1pPr algn="l">
              <a:defRPr sz="2800" b="0" cap="all" baseline="0">
                <a:solidFill>
                  <a:schemeClr val="bg1"/>
                </a:solidFill>
              </a:defRPr>
            </a:lvl1pPr>
          </a:lstStyle>
          <a:p>
            <a:r>
              <a:rPr lang="en-US" dirty="0" smtClean="0"/>
              <a:t>Executive case study template – to be used only for digital intelligence case studies with x factor multiplier</a:t>
            </a:r>
            <a:endParaRPr lang="en-US" dirty="0"/>
          </a:p>
        </p:txBody>
      </p:sp>
      <p:sp>
        <p:nvSpPr>
          <p:cNvPr id="5" name="Text Placeholder 4"/>
          <p:cNvSpPr>
            <a:spLocks noGrp="1"/>
          </p:cNvSpPr>
          <p:nvPr>
            <p:ph type="body" sz="quarter" idx="10" hasCustomPrompt="1"/>
          </p:nvPr>
        </p:nvSpPr>
        <p:spPr>
          <a:xfrm>
            <a:off x="5209983" y="4718995"/>
            <a:ext cx="6266511" cy="293687"/>
          </a:xfrm>
        </p:spPr>
        <p:txBody>
          <a:bodyPr>
            <a:normAutofit/>
          </a:bodyPr>
          <a:lstStyle>
            <a:lvl1pPr marL="0" indent="0">
              <a:buNone/>
              <a:defRPr sz="1200" b="1">
                <a:solidFill>
                  <a:schemeClr val="accent3"/>
                </a:solidFill>
              </a:defRPr>
            </a:lvl1pPr>
          </a:lstStyle>
          <a:p>
            <a:pPr lvl="0"/>
            <a:r>
              <a:rPr lang="en-US" dirty="0"/>
              <a:t>Click to edit Subtitle</a:t>
            </a:r>
          </a:p>
        </p:txBody>
      </p:sp>
      <p:sp>
        <p:nvSpPr>
          <p:cNvPr id="7" name="Text Placeholder 6"/>
          <p:cNvSpPr>
            <a:spLocks noGrp="1"/>
          </p:cNvSpPr>
          <p:nvPr>
            <p:ph type="body" sz="quarter" idx="11" hasCustomPrompt="1"/>
          </p:nvPr>
        </p:nvSpPr>
        <p:spPr>
          <a:xfrm>
            <a:off x="5209983" y="5012683"/>
            <a:ext cx="2057837" cy="1147893"/>
          </a:xfrm>
        </p:spPr>
        <p:txBody>
          <a:bodyPr/>
          <a:lstStyle>
            <a:lvl1pPr marL="0" indent="0">
              <a:buNone/>
              <a:defRPr sz="2800" b="1">
                <a:solidFill>
                  <a:schemeClr val="accent4"/>
                </a:solidFill>
              </a:defRPr>
            </a:lvl1pPr>
            <a:lvl2pPr marL="6350" indent="0">
              <a:buNone/>
              <a:tabLst/>
              <a:defRPr sz="1200">
                <a:solidFill>
                  <a:schemeClr val="accent4"/>
                </a:solidFill>
              </a:defRPr>
            </a:lvl2pPr>
          </a:lstStyle>
          <a:p>
            <a:pPr lvl="0"/>
            <a:r>
              <a:rPr lang="en-US" dirty="0"/>
              <a:t>edit Stat</a:t>
            </a:r>
          </a:p>
          <a:p>
            <a:pPr lvl="1"/>
            <a:r>
              <a:rPr lang="en-US" dirty="0"/>
              <a:t>Second level</a:t>
            </a:r>
          </a:p>
        </p:txBody>
      </p:sp>
      <p:sp>
        <p:nvSpPr>
          <p:cNvPr id="16" name="Text Placeholder 6"/>
          <p:cNvSpPr>
            <a:spLocks noGrp="1"/>
          </p:cNvSpPr>
          <p:nvPr>
            <p:ph type="body" sz="quarter" idx="12" hasCustomPrompt="1"/>
          </p:nvPr>
        </p:nvSpPr>
        <p:spPr>
          <a:xfrm>
            <a:off x="7405787" y="5012683"/>
            <a:ext cx="2025988" cy="1147893"/>
          </a:xfrm>
        </p:spPr>
        <p:txBody>
          <a:bodyPr/>
          <a:lstStyle>
            <a:lvl1pPr marL="0" indent="0">
              <a:buNone/>
              <a:defRPr sz="2800" b="1">
                <a:solidFill>
                  <a:schemeClr val="accent3"/>
                </a:solidFill>
              </a:defRPr>
            </a:lvl1pPr>
            <a:lvl2pPr marL="6350" indent="0">
              <a:buNone/>
              <a:tabLst/>
              <a:defRPr sz="1200">
                <a:solidFill>
                  <a:schemeClr val="accent4"/>
                </a:solidFill>
              </a:defRPr>
            </a:lvl2pPr>
          </a:lstStyle>
          <a:p>
            <a:pPr lvl="0"/>
            <a:r>
              <a:rPr lang="en-US" dirty="0"/>
              <a:t>edit Stat</a:t>
            </a:r>
          </a:p>
          <a:p>
            <a:pPr lvl="1"/>
            <a:r>
              <a:rPr lang="en-US" dirty="0"/>
              <a:t>Second level</a:t>
            </a:r>
          </a:p>
        </p:txBody>
      </p:sp>
      <p:sp>
        <p:nvSpPr>
          <p:cNvPr id="18" name="Text Placeholder 6"/>
          <p:cNvSpPr>
            <a:spLocks noGrp="1"/>
          </p:cNvSpPr>
          <p:nvPr>
            <p:ph type="body" sz="quarter" idx="13" hasCustomPrompt="1"/>
          </p:nvPr>
        </p:nvSpPr>
        <p:spPr>
          <a:xfrm>
            <a:off x="9601591" y="5012683"/>
            <a:ext cx="2012870" cy="1147893"/>
          </a:xfrm>
        </p:spPr>
        <p:txBody>
          <a:bodyPr/>
          <a:lstStyle>
            <a:lvl1pPr marL="0" indent="0">
              <a:buNone/>
              <a:defRPr sz="2800" b="1">
                <a:solidFill>
                  <a:schemeClr val="accent4"/>
                </a:solidFill>
              </a:defRPr>
            </a:lvl1pPr>
            <a:lvl2pPr marL="6350" indent="0">
              <a:buNone/>
              <a:tabLst/>
              <a:defRPr sz="1200">
                <a:solidFill>
                  <a:schemeClr val="accent4"/>
                </a:solidFill>
              </a:defRPr>
            </a:lvl2pPr>
          </a:lstStyle>
          <a:p>
            <a:pPr lvl="0"/>
            <a:r>
              <a:rPr lang="en-US" dirty="0"/>
              <a:t>edit Stat</a:t>
            </a:r>
          </a:p>
          <a:p>
            <a:pPr lvl="1"/>
            <a:r>
              <a:rPr lang="en-US" dirty="0"/>
              <a:t>Second level</a:t>
            </a:r>
          </a:p>
        </p:txBody>
      </p:sp>
      <p:sp>
        <p:nvSpPr>
          <p:cNvPr id="25" name="TextBox 24"/>
          <p:cNvSpPr txBox="1"/>
          <p:nvPr userDrawn="1"/>
        </p:nvSpPr>
        <p:spPr>
          <a:xfrm>
            <a:off x="722313" y="604657"/>
            <a:ext cx="3395581" cy="184666"/>
          </a:xfrm>
          <a:prstGeom prst="rect">
            <a:avLst/>
          </a:prstGeom>
          <a:noFill/>
        </p:spPr>
        <p:txBody>
          <a:bodyPr wrap="square" lIns="0" tIns="0" rIns="0" bIns="0" rtlCol="0">
            <a:spAutoFit/>
          </a:bodyPr>
          <a:lstStyle/>
          <a:p>
            <a:pPr>
              <a:spcBef>
                <a:spcPts val="1000"/>
              </a:spcBef>
              <a:buClr>
                <a:srgbClr val="FF6503"/>
              </a:buClr>
              <a:buFont typeface="Arial"/>
              <a:buNone/>
              <a:defRPr/>
            </a:pPr>
            <a:r>
              <a:rPr lang="en-US" sz="1200" b="1" cap="all" dirty="0">
                <a:solidFill>
                  <a:srgbClr val="FFFFFF"/>
                </a:solidFill>
              </a:rPr>
              <a:t>Case Study</a:t>
            </a: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17362" y="1100066"/>
            <a:ext cx="340582" cy="480220"/>
          </a:xfrm>
          <a:prstGeom prst="rect">
            <a:avLst/>
          </a:prstGeom>
        </p:spPr>
      </p:pic>
      <p:sp>
        <p:nvSpPr>
          <p:cNvPr id="6" name="Text Placeholder 5"/>
          <p:cNvSpPr>
            <a:spLocks noGrp="1"/>
          </p:cNvSpPr>
          <p:nvPr>
            <p:ph type="body" sz="quarter" idx="14"/>
          </p:nvPr>
        </p:nvSpPr>
        <p:spPr>
          <a:xfrm>
            <a:off x="497876" y="1029748"/>
            <a:ext cx="5343525" cy="544512"/>
          </a:xfrm>
        </p:spPr>
        <p:txBody>
          <a:bodyPr anchor="ctr">
            <a:normAutofit/>
          </a:bodyPr>
          <a:lstStyle>
            <a:lvl1pPr marL="0" indent="0" algn="r">
              <a:buNone/>
              <a:defRPr sz="1600" b="1" cap="all" baseline="0">
                <a:solidFill>
                  <a:schemeClr val="bg1"/>
                </a:solidFill>
              </a:defRPr>
            </a:lvl1pPr>
          </a:lstStyle>
          <a:p>
            <a:pPr lvl="0"/>
            <a:r>
              <a:rPr lang="en-US" dirty="0"/>
              <a:t>Click to edit Master text styles</a:t>
            </a:r>
          </a:p>
        </p:txBody>
      </p:sp>
      <p:sp>
        <p:nvSpPr>
          <p:cNvPr id="23" name="Text Placeholder 5"/>
          <p:cNvSpPr>
            <a:spLocks noGrp="1"/>
          </p:cNvSpPr>
          <p:nvPr>
            <p:ph type="body" sz="quarter" idx="15"/>
          </p:nvPr>
        </p:nvSpPr>
        <p:spPr>
          <a:xfrm>
            <a:off x="6333859" y="1029748"/>
            <a:ext cx="5343525" cy="544512"/>
          </a:xfrm>
        </p:spPr>
        <p:txBody>
          <a:bodyPr anchor="ctr">
            <a:normAutofit/>
          </a:bodyPr>
          <a:lstStyle>
            <a:lvl1pPr marL="0" indent="0" algn="l">
              <a:buNone/>
              <a:defRPr sz="1600" b="1" cap="all" baseline="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017793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2">
    <p:bg>
      <p:bgPr>
        <a:solidFill>
          <a:srgbClr val="E3E3E3"/>
        </a:solidFill>
        <a:effectLst/>
      </p:bgPr>
    </p:bg>
    <p:spTree>
      <p:nvGrpSpPr>
        <p:cNvPr id="1" name=""/>
        <p:cNvGrpSpPr/>
        <p:nvPr/>
      </p:nvGrpSpPr>
      <p:grpSpPr>
        <a:xfrm>
          <a:off x="0" y="0"/>
          <a:ext cx="0" cy="0"/>
          <a:chOff x="0" y="0"/>
          <a:chExt cx="0" cy="0"/>
        </a:xfrm>
      </p:grpSpPr>
      <p:sp>
        <p:nvSpPr>
          <p:cNvPr id="15" name="Rectangle 19"/>
          <p:cNvSpPr/>
          <p:nvPr userDrawn="1"/>
        </p:nvSpPr>
        <p:spPr>
          <a:xfrm>
            <a:off x="-2" y="549350"/>
            <a:ext cx="10425195" cy="6308650"/>
          </a:xfrm>
          <a:custGeom>
            <a:avLst/>
            <a:gdLst>
              <a:gd name="connsiteX0" fmla="*/ 0 w 10347704"/>
              <a:gd name="connsiteY0" fmla="*/ 0 h 6308650"/>
              <a:gd name="connsiteX1" fmla="*/ 10347704 w 10347704"/>
              <a:gd name="connsiteY1" fmla="*/ 0 h 6308650"/>
              <a:gd name="connsiteX2" fmla="*/ 10347704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7020734 w 10347704"/>
              <a:gd name="connsiteY2" fmla="*/ 6303484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5894523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6281981 w 10347704"/>
              <a:gd name="connsiteY2" fmla="*/ 6308650 h 6308650"/>
              <a:gd name="connsiteX3" fmla="*/ 0 w 10347704"/>
              <a:gd name="connsiteY3" fmla="*/ 6308650 h 6308650"/>
              <a:gd name="connsiteX4" fmla="*/ 0 w 10347704"/>
              <a:gd name="connsiteY4" fmla="*/ 0 h 6308650"/>
              <a:gd name="connsiteX0" fmla="*/ 0 w 10425195"/>
              <a:gd name="connsiteY0" fmla="*/ 0 h 6308650"/>
              <a:gd name="connsiteX1" fmla="*/ 10425195 w 10425195"/>
              <a:gd name="connsiteY1" fmla="*/ 72325 h 6308650"/>
              <a:gd name="connsiteX2" fmla="*/ 6281981 w 10425195"/>
              <a:gd name="connsiteY2" fmla="*/ 6308650 h 6308650"/>
              <a:gd name="connsiteX3" fmla="*/ 0 w 10425195"/>
              <a:gd name="connsiteY3" fmla="*/ 6308650 h 6308650"/>
              <a:gd name="connsiteX4" fmla="*/ 0 w 10425195"/>
              <a:gd name="connsiteY4" fmla="*/ 0 h 630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5195" h="6308650">
                <a:moveTo>
                  <a:pt x="0" y="0"/>
                </a:moveTo>
                <a:lnTo>
                  <a:pt x="10425195" y="72325"/>
                </a:lnTo>
                <a:lnTo>
                  <a:pt x="6281981" y="6308650"/>
                </a:lnTo>
                <a:lnTo>
                  <a:pt x="0" y="630865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sp>
        <p:nvSpPr>
          <p:cNvPr id="2" name="Title 1"/>
          <p:cNvSpPr>
            <a:spLocks noGrp="1"/>
          </p:cNvSpPr>
          <p:nvPr>
            <p:ph type="title"/>
          </p:nvPr>
        </p:nvSpPr>
        <p:spPr/>
        <p:txBody>
          <a:bodyPr/>
          <a:lstStyle/>
          <a:p>
            <a:r>
              <a:rPr lang="en-US"/>
              <a:t>Click to edit Master title style</a:t>
            </a:r>
          </a:p>
        </p:txBody>
      </p:sp>
      <p:grpSp>
        <p:nvGrpSpPr>
          <p:cNvPr id="16" name="Group 15"/>
          <p:cNvGrpSpPr/>
          <p:nvPr userDrawn="1"/>
        </p:nvGrpSpPr>
        <p:grpSpPr>
          <a:xfrm>
            <a:off x="6260951" y="6558701"/>
            <a:ext cx="5931049" cy="299299"/>
            <a:chOff x="6260951" y="6558701"/>
            <a:chExt cx="5931049" cy="299299"/>
          </a:xfrm>
        </p:grpSpPr>
        <p:sp>
          <p:nvSpPr>
            <p:cNvPr id="17"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p:cNvGrpSpPr/>
            <p:nvPr userDrawn="1"/>
          </p:nvGrpSpPr>
          <p:grpSpPr>
            <a:xfrm>
              <a:off x="8799513" y="6615920"/>
              <a:ext cx="2703555" cy="162839"/>
              <a:chOff x="8799513" y="6615920"/>
              <a:chExt cx="2703555" cy="162839"/>
            </a:xfrm>
          </p:grpSpPr>
          <p:cxnSp>
            <p:nvCxnSpPr>
              <p:cNvPr id="19" name="Straight Connector 18"/>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 name="TextBox 20"/>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pPr algn="r"/>
              <a:t>December 31, 2018</a:t>
            </a:fld>
            <a:endParaRPr lang="en-US" sz="900" dirty="0" smtClean="0">
              <a:solidFill>
                <a:schemeClr val="bg1"/>
              </a:solidFill>
            </a:endParaRPr>
          </a:p>
        </p:txBody>
      </p:sp>
      <p:sp>
        <p:nvSpPr>
          <p:cNvPr id="22" name="TextBox 21"/>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pPr algn="r"/>
              <a:t>‹#›</a:t>
            </a:fld>
            <a:endParaRPr lang="en-US" sz="900" dirty="0" smtClean="0">
              <a:solidFill>
                <a:schemeClr val="bg1"/>
              </a:solidFill>
            </a:endParaRPr>
          </a:p>
        </p:txBody>
      </p:sp>
      <p:sp>
        <p:nvSpPr>
          <p:cNvPr id="23" name="TextBox 22"/>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smtClean="0">
                <a:solidFill>
                  <a:schemeClr val="bg1"/>
                </a:solidFill>
              </a:rPr>
              <a:t>© 2018  Osmania Medical College</a:t>
            </a:r>
          </a:p>
        </p:txBody>
      </p:sp>
      <p:pic>
        <p:nvPicPr>
          <p:cNvPr id="24" name="Picture 23"/>
          <p:cNvPicPr>
            <a:picLocks noChangeAspect="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996742" y="6933"/>
            <a:ext cx="840837" cy="788536"/>
          </a:xfrm>
          <a:prstGeom prst="rect">
            <a:avLst/>
          </a:prstGeom>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3">
    <p:bg>
      <p:bgPr>
        <a:solidFill>
          <a:schemeClr val="bg1"/>
        </a:solidFill>
        <a:effectLst/>
      </p:bgPr>
    </p:bg>
    <p:spTree>
      <p:nvGrpSpPr>
        <p:cNvPr id="1" name=""/>
        <p:cNvGrpSpPr/>
        <p:nvPr/>
      </p:nvGrpSpPr>
      <p:grpSpPr>
        <a:xfrm>
          <a:off x="0" y="0"/>
          <a:ext cx="0" cy="0"/>
          <a:chOff x="0" y="0"/>
          <a:chExt cx="0" cy="0"/>
        </a:xfrm>
      </p:grpSpPr>
      <p:sp>
        <p:nvSpPr>
          <p:cNvPr id="15" name="Rectangle 19"/>
          <p:cNvSpPr/>
          <p:nvPr userDrawn="1"/>
        </p:nvSpPr>
        <p:spPr>
          <a:xfrm>
            <a:off x="-2" y="549350"/>
            <a:ext cx="10425195" cy="6308650"/>
          </a:xfrm>
          <a:custGeom>
            <a:avLst/>
            <a:gdLst>
              <a:gd name="connsiteX0" fmla="*/ 0 w 10347704"/>
              <a:gd name="connsiteY0" fmla="*/ 0 h 6308650"/>
              <a:gd name="connsiteX1" fmla="*/ 10347704 w 10347704"/>
              <a:gd name="connsiteY1" fmla="*/ 0 h 6308650"/>
              <a:gd name="connsiteX2" fmla="*/ 10347704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7020734 w 10347704"/>
              <a:gd name="connsiteY2" fmla="*/ 6303484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5894523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6281981 w 10347704"/>
              <a:gd name="connsiteY2" fmla="*/ 6308650 h 6308650"/>
              <a:gd name="connsiteX3" fmla="*/ 0 w 10347704"/>
              <a:gd name="connsiteY3" fmla="*/ 6308650 h 6308650"/>
              <a:gd name="connsiteX4" fmla="*/ 0 w 10347704"/>
              <a:gd name="connsiteY4" fmla="*/ 0 h 6308650"/>
              <a:gd name="connsiteX0" fmla="*/ 0 w 10425195"/>
              <a:gd name="connsiteY0" fmla="*/ 0 h 6308650"/>
              <a:gd name="connsiteX1" fmla="*/ 10425195 w 10425195"/>
              <a:gd name="connsiteY1" fmla="*/ 72325 h 6308650"/>
              <a:gd name="connsiteX2" fmla="*/ 6281981 w 10425195"/>
              <a:gd name="connsiteY2" fmla="*/ 6308650 h 6308650"/>
              <a:gd name="connsiteX3" fmla="*/ 0 w 10425195"/>
              <a:gd name="connsiteY3" fmla="*/ 6308650 h 6308650"/>
              <a:gd name="connsiteX4" fmla="*/ 0 w 10425195"/>
              <a:gd name="connsiteY4" fmla="*/ 0 h 630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5195" h="6308650">
                <a:moveTo>
                  <a:pt x="0" y="0"/>
                </a:moveTo>
                <a:lnTo>
                  <a:pt x="10425195" y="72325"/>
                </a:lnTo>
                <a:lnTo>
                  <a:pt x="6281981" y="6308650"/>
                </a:lnTo>
                <a:lnTo>
                  <a:pt x="0" y="6308650"/>
                </a:lnTo>
                <a:lnTo>
                  <a:pt x="0" y="0"/>
                </a:lnTo>
                <a:close/>
              </a:path>
            </a:pathLst>
          </a:cu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sp>
        <p:nvSpPr>
          <p:cNvPr id="2" name="Title 1"/>
          <p:cNvSpPr>
            <a:spLocks noGrp="1"/>
          </p:cNvSpPr>
          <p:nvPr>
            <p:ph type="title"/>
          </p:nvPr>
        </p:nvSpPr>
        <p:spPr/>
        <p:txBody>
          <a:bodyPr/>
          <a:lstStyle/>
          <a:p>
            <a:r>
              <a:rPr lang="en-US"/>
              <a:t>Click to edit Master title style</a:t>
            </a:r>
          </a:p>
        </p:txBody>
      </p:sp>
      <p:grpSp>
        <p:nvGrpSpPr>
          <p:cNvPr id="16" name="Group 15"/>
          <p:cNvGrpSpPr/>
          <p:nvPr userDrawn="1"/>
        </p:nvGrpSpPr>
        <p:grpSpPr>
          <a:xfrm>
            <a:off x="6260951" y="6558701"/>
            <a:ext cx="5931049" cy="299299"/>
            <a:chOff x="6260951" y="6558701"/>
            <a:chExt cx="5931049" cy="299299"/>
          </a:xfrm>
        </p:grpSpPr>
        <p:sp>
          <p:nvSpPr>
            <p:cNvPr id="17"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p:cNvGrpSpPr/>
            <p:nvPr userDrawn="1"/>
          </p:nvGrpSpPr>
          <p:grpSpPr>
            <a:xfrm>
              <a:off x="8799513" y="6615920"/>
              <a:ext cx="2703555" cy="162839"/>
              <a:chOff x="8799513" y="6615920"/>
              <a:chExt cx="2703555" cy="162839"/>
            </a:xfrm>
          </p:grpSpPr>
          <p:cxnSp>
            <p:nvCxnSpPr>
              <p:cNvPr id="19" name="Straight Connector 18"/>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 name="TextBox 20"/>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pPr algn="r"/>
              <a:t>December 31, 2018</a:t>
            </a:fld>
            <a:endParaRPr lang="en-US" sz="900" dirty="0" smtClean="0">
              <a:solidFill>
                <a:schemeClr val="bg1"/>
              </a:solidFill>
            </a:endParaRPr>
          </a:p>
        </p:txBody>
      </p:sp>
      <p:sp>
        <p:nvSpPr>
          <p:cNvPr id="22" name="TextBox 21"/>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pPr algn="r"/>
              <a:t>‹#›</a:t>
            </a:fld>
            <a:endParaRPr lang="en-US" sz="900" dirty="0" smtClean="0">
              <a:solidFill>
                <a:schemeClr val="bg1"/>
              </a:solidFill>
            </a:endParaRP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96742" y="6933"/>
            <a:ext cx="840837" cy="788536"/>
          </a:xfrm>
          <a:prstGeom prst="rect">
            <a:avLst/>
          </a:prstGeom>
        </p:spPr>
      </p:pic>
      <p:sp>
        <p:nvSpPr>
          <p:cNvPr id="25" name="TextBox 24"/>
          <p:cNvSpPr txBox="1"/>
          <p:nvPr userDrawn="1"/>
        </p:nvSpPr>
        <p:spPr>
          <a:xfrm>
            <a:off x="9193975" y="6633271"/>
            <a:ext cx="2079575" cy="138499"/>
          </a:xfrm>
          <a:prstGeom prst="rect">
            <a:avLst/>
          </a:prstGeom>
          <a:noFill/>
        </p:spPr>
        <p:txBody>
          <a:bodyPr wrap="square" lIns="0" tIns="0" rIns="0" bIns="0" rtlCol="0">
            <a:spAutoFit/>
          </a:bodyPr>
          <a:lstStyle/>
          <a:p>
            <a:pPr algn="l"/>
            <a:r>
              <a:rPr lang="en-US" sz="900" dirty="0" smtClean="0">
                <a:solidFill>
                  <a:schemeClr val="bg1"/>
                </a:solidFill>
              </a:rPr>
              <a:t>© 2018 </a:t>
            </a:r>
            <a:r>
              <a:rPr lang="en-US" sz="900" baseline="0" dirty="0" smtClean="0">
                <a:solidFill>
                  <a:schemeClr val="bg1"/>
                </a:solidFill>
              </a:rPr>
              <a:t> Osmania Medical College</a:t>
            </a:r>
            <a:endParaRPr lang="en-US" sz="900" dirty="0" smtClean="0">
              <a:solidFill>
                <a:schemeClr val="bg1"/>
              </a:solidFill>
            </a:endParaRP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eature">
    <p:bg>
      <p:bgPr>
        <a:solidFill>
          <a:schemeClr val="accent4"/>
        </a:solidFill>
        <a:effectLst/>
      </p:bgPr>
    </p:bg>
    <p:spTree>
      <p:nvGrpSpPr>
        <p:cNvPr id="1" name=""/>
        <p:cNvGrpSpPr/>
        <p:nvPr/>
      </p:nvGrpSpPr>
      <p:grpSpPr>
        <a:xfrm>
          <a:off x="0" y="0"/>
          <a:ext cx="0" cy="0"/>
          <a:chOff x="0" y="0"/>
          <a:chExt cx="0" cy="0"/>
        </a:xfrm>
      </p:grpSpPr>
      <p:sp>
        <p:nvSpPr>
          <p:cNvPr id="8" name="Rectangle 7"/>
          <p:cNvSpPr/>
          <p:nvPr userDrawn="1"/>
        </p:nvSpPr>
        <p:spPr>
          <a:xfrm>
            <a:off x="-12700" y="0"/>
            <a:ext cx="6769100" cy="68580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427058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0 w 83947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4700" h="6858000">
                <a:moveTo>
                  <a:pt x="0" y="0"/>
                </a:moveTo>
                <a:lnTo>
                  <a:pt x="8394700" y="0"/>
                </a:lnTo>
                <a:lnTo>
                  <a:pt x="2710556" y="6858000"/>
                </a:lnTo>
                <a:lnTo>
                  <a:pt x="0" y="6858000"/>
                </a:lnTo>
                <a:lnTo>
                  <a:pt x="0" y="0"/>
                </a:lnTo>
                <a:close/>
              </a:path>
            </a:pathLst>
          </a:cu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7"/>
          <p:cNvSpPr/>
          <p:nvPr userDrawn="1"/>
        </p:nvSpPr>
        <p:spPr>
          <a:xfrm>
            <a:off x="-26555" y="0"/>
            <a:ext cx="5051137" cy="68580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427058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0 w 8394700"/>
              <a:gd name="connsiteY4" fmla="*/ 0 h 6858000"/>
              <a:gd name="connsiteX0" fmla="*/ 2302350 w 8394700"/>
              <a:gd name="connsiteY0" fmla="*/ 775855 h 6858000"/>
              <a:gd name="connsiteX1" fmla="*/ 8394700 w 8394700"/>
              <a:gd name="connsiteY1" fmla="*/ 0 h 6858000"/>
              <a:gd name="connsiteX2" fmla="*/ 2710556 w 8394700"/>
              <a:gd name="connsiteY2" fmla="*/ 6858000 h 6858000"/>
              <a:gd name="connsiteX3" fmla="*/ 0 w 8394700"/>
              <a:gd name="connsiteY3" fmla="*/ 6858000 h 6858000"/>
              <a:gd name="connsiteX4" fmla="*/ 2302350 w 8394700"/>
              <a:gd name="connsiteY4" fmla="*/ 775855 h 6858000"/>
              <a:gd name="connsiteX0" fmla="*/ 2164897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2164897 w 8394700"/>
              <a:gd name="connsiteY4" fmla="*/ 0 h 6858000"/>
              <a:gd name="connsiteX0" fmla="*/ 0 w 6229803"/>
              <a:gd name="connsiteY0" fmla="*/ 0 h 6858000"/>
              <a:gd name="connsiteX1" fmla="*/ 6229803 w 6229803"/>
              <a:gd name="connsiteY1" fmla="*/ 0 h 6858000"/>
              <a:gd name="connsiteX2" fmla="*/ 545659 w 6229803"/>
              <a:gd name="connsiteY2" fmla="*/ 6858000 h 6858000"/>
              <a:gd name="connsiteX3" fmla="*/ 292088 w 6229803"/>
              <a:gd name="connsiteY3" fmla="*/ 6733310 h 6858000"/>
              <a:gd name="connsiteX4" fmla="*/ 0 w 6229803"/>
              <a:gd name="connsiteY4" fmla="*/ 0 h 6858000"/>
              <a:gd name="connsiteX0" fmla="*/ 34365 w 6264168"/>
              <a:gd name="connsiteY0" fmla="*/ 0 h 6858000"/>
              <a:gd name="connsiteX1" fmla="*/ 6264168 w 6264168"/>
              <a:gd name="connsiteY1" fmla="*/ 0 h 6858000"/>
              <a:gd name="connsiteX2" fmla="*/ 580024 w 6264168"/>
              <a:gd name="connsiteY2" fmla="*/ 6858000 h 6858000"/>
              <a:gd name="connsiteX3" fmla="*/ 0 w 6264168"/>
              <a:gd name="connsiteY3" fmla="*/ 6844146 h 6858000"/>
              <a:gd name="connsiteX4" fmla="*/ 34365 w 626416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4168" h="6858000">
                <a:moveTo>
                  <a:pt x="34365" y="0"/>
                </a:moveTo>
                <a:lnTo>
                  <a:pt x="6264168" y="0"/>
                </a:lnTo>
                <a:lnTo>
                  <a:pt x="580024" y="6858000"/>
                </a:lnTo>
                <a:lnTo>
                  <a:pt x="0" y="6844146"/>
                </a:lnTo>
                <a:lnTo>
                  <a:pt x="3436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8"/>
          <p:cNvSpPr>
            <a:spLocks noGrp="1"/>
          </p:cNvSpPr>
          <p:nvPr>
            <p:ph sz="quarter" idx="10"/>
          </p:nvPr>
        </p:nvSpPr>
        <p:spPr>
          <a:xfrm>
            <a:off x="6202362" y="2979161"/>
            <a:ext cx="5380037" cy="3421640"/>
          </a:xfrm>
        </p:spPr>
        <p:txBody>
          <a:bodyPr/>
          <a:lstStyle>
            <a:lvl1pP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eatur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017125"/>
            <a:ext cx="10972800" cy="4386147"/>
          </a:xfrm>
        </p:spPr>
        <p:txBody>
          <a:bodyPr>
            <a:normAutofit/>
          </a:bodyPr>
          <a:lstStyle>
            <a:lvl1pPr>
              <a:defRPr sz="6000">
                <a:solidFill>
                  <a:schemeClr val="bg1"/>
                </a:solidFill>
              </a:defRPr>
            </a:lvl1pPr>
          </a:lstStyle>
          <a:p>
            <a:r>
              <a:rPr lang="en-US" dirty="0"/>
              <a:t>Click to edit Master title style</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and Title ONLY">
    <p:bg>
      <p:bgPr>
        <a:solidFill>
          <a:schemeClr val="bg1"/>
        </a:solidFill>
        <a:effectLst/>
      </p:bgPr>
    </p:bg>
    <p:spTree>
      <p:nvGrpSpPr>
        <p:cNvPr id="1" name=""/>
        <p:cNvGrpSpPr/>
        <p:nvPr/>
      </p:nvGrpSpPr>
      <p:grpSpPr>
        <a:xfrm>
          <a:off x="0" y="0"/>
          <a:ext cx="0" cy="0"/>
          <a:chOff x="0" y="0"/>
          <a:chExt cx="0" cy="0"/>
        </a:xfrm>
      </p:grpSpPr>
      <p:sp>
        <p:nvSpPr>
          <p:cNvPr id="11"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sp>
        <p:nvSpPr>
          <p:cNvPr id="2" name="Title 1"/>
          <p:cNvSpPr>
            <a:spLocks noGrp="1"/>
          </p:cNvSpPr>
          <p:nvPr>
            <p:ph type="title"/>
          </p:nvPr>
        </p:nvSpPr>
        <p:spPr/>
        <p:txBody>
          <a:bodyPr/>
          <a:lstStyle/>
          <a:p>
            <a:r>
              <a:rPr lang="en-US"/>
              <a:t>Click to edit Master title style</a:t>
            </a:r>
          </a:p>
        </p:txBody>
      </p:sp>
      <p:grpSp>
        <p:nvGrpSpPr>
          <p:cNvPr id="16" name="Group 15"/>
          <p:cNvGrpSpPr/>
          <p:nvPr userDrawn="1"/>
        </p:nvGrpSpPr>
        <p:grpSpPr>
          <a:xfrm>
            <a:off x="6260951" y="6558701"/>
            <a:ext cx="5931049" cy="299299"/>
            <a:chOff x="6260951" y="6558701"/>
            <a:chExt cx="5931049" cy="299299"/>
          </a:xfrm>
        </p:grpSpPr>
        <p:sp>
          <p:nvSpPr>
            <p:cNvPr id="17"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p:cNvGrpSpPr/>
            <p:nvPr userDrawn="1"/>
          </p:nvGrpSpPr>
          <p:grpSpPr>
            <a:xfrm>
              <a:off x="8799513" y="6615920"/>
              <a:ext cx="2703555" cy="162839"/>
              <a:chOff x="8799513" y="6615920"/>
              <a:chExt cx="2703555" cy="162839"/>
            </a:xfrm>
          </p:grpSpPr>
          <p:cxnSp>
            <p:nvCxnSpPr>
              <p:cNvPr id="19" name="Straight Connector 18"/>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 name="TextBox 20"/>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pPr algn="r"/>
              <a:t>December 31, 2018</a:t>
            </a:fld>
            <a:endParaRPr lang="en-US" sz="900" dirty="0" smtClean="0">
              <a:solidFill>
                <a:schemeClr val="bg1"/>
              </a:solidFill>
            </a:endParaRPr>
          </a:p>
        </p:txBody>
      </p:sp>
      <p:sp>
        <p:nvSpPr>
          <p:cNvPr id="22" name="TextBox 21"/>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pPr algn="r"/>
              <a:t>‹#›</a:t>
            </a:fld>
            <a:endParaRPr lang="en-US" sz="900" dirty="0" smtClean="0">
              <a:solidFill>
                <a:schemeClr val="bg1"/>
              </a:solidFill>
            </a:endParaRP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96742" y="6933"/>
            <a:ext cx="840837" cy="788536"/>
          </a:xfrm>
          <a:prstGeom prst="rect">
            <a:avLst/>
          </a:prstGeom>
        </p:spPr>
      </p:pic>
      <p:sp>
        <p:nvSpPr>
          <p:cNvPr id="15" name="TextBox 14"/>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smtClean="0">
                <a:solidFill>
                  <a:schemeClr val="bg1"/>
                </a:solidFill>
              </a:rPr>
              <a:t>© 2018 </a:t>
            </a:r>
            <a:r>
              <a:rPr lang="en-US" sz="900" baseline="0" dirty="0" smtClean="0">
                <a:solidFill>
                  <a:schemeClr val="bg1"/>
                </a:solidFill>
              </a:rPr>
              <a:t> Osmania Medical College</a:t>
            </a:r>
            <a:endParaRPr lang="en-US" sz="900" dirty="0" smtClean="0">
              <a:solidFill>
                <a:schemeClr val="bg1"/>
              </a:solidFill>
            </a:endParaRPr>
          </a:p>
        </p:txBody>
      </p:sp>
    </p:spTree>
    <p:extLst>
      <p:ext uri="{BB962C8B-B14F-4D97-AF65-F5344CB8AC3E}">
        <p14:creationId xmlns:p14="http://schemas.microsoft.com/office/powerpoint/2010/main" val="563065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11"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smtClean="0"/>
              <a:t>Click to edit Page Heading</a:t>
            </a:r>
            <a:endParaRPr lang="en-US" dirty="0"/>
          </a:p>
        </p:txBody>
      </p:sp>
      <p:grpSp>
        <p:nvGrpSpPr>
          <p:cNvPr id="15" name="Group 14"/>
          <p:cNvGrpSpPr/>
          <p:nvPr userDrawn="1"/>
        </p:nvGrpSpPr>
        <p:grpSpPr>
          <a:xfrm>
            <a:off x="6260951" y="6558701"/>
            <a:ext cx="5931049" cy="299299"/>
            <a:chOff x="6260951" y="6558701"/>
            <a:chExt cx="5931049" cy="299299"/>
          </a:xfrm>
        </p:grpSpPr>
        <p:sp>
          <p:nvSpPr>
            <p:cNvPr id="16"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p:cNvGrpSpPr/>
            <p:nvPr userDrawn="1"/>
          </p:nvGrpSpPr>
          <p:grpSpPr>
            <a:xfrm>
              <a:off x="8799513" y="6615920"/>
              <a:ext cx="2703555" cy="162839"/>
              <a:chOff x="8799513" y="6615920"/>
              <a:chExt cx="2703555" cy="162839"/>
            </a:xfrm>
          </p:grpSpPr>
          <p:cxnSp>
            <p:nvCxnSpPr>
              <p:cNvPr id="18" name="Straight Connector 17"/>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TextBox 19"/>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pPr algn="r"/>
              <a:t>December 31, 2018</a:t>
            </a:fld>
            <a:endParaRPr lang="en-US" sz="900" dirty="0" smtClean="0">
              <a:solidFill>
                <a:schemeClr val="bg1"/>
              </a:solidFill>
            </a:endParaRPr>
          </a:p>
        </p:txBody>
      </p:sp>
      <p:sp>
        <p:nvSpPr>
          <p:cNvPr id="21" name="TextBox 20"/>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pPr algn="r"/>
              <a:t>‹#›</a:t>
            </a:fld>
            <a:endParaRPr lang="en-US" sz="900" dirty="0" smtClean="0">
              <a:solidFill>
                <a:schemeClr val="bg1"/>
              </a:solidFill>
            </a:endParaRP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96742" y="6933"/>
            <a:ext cx="840837" cy="788536"/>
          </a:xfrm>
          <a:prstGeom prst="rect">
            <a:avLst/>
          </a:prstGeom>
        </p:spPr>
      </p:pic>
      <p:sp>
        <p:nvSpPr>
          <p:cNvPr id="23" name="TextBox 22"/>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smtClean="0">
                <a:solidFill>
                  <a:schemeClr val="bg1"/>
                </a:solidFill>
              </a:rPr>
              <a:t>© 2018 </a:t>
            </a:r>
            <a:r>
              <a:rPr lang="en-US" sz="900" baseline="0" dirty="0" smtClean="0">
                <a:solidFill>
                  <a:schemeClr val="bg1"/>
                </a:solidFill>
              </a:rPr>
              <a:t> Osmania Medical College</a:t>
            </a:r>
            <a:endParaRPr lang="en-US" sz="900" dirty="0" smtClean="0">
              <a:solidFill>
                <a:schemeClr val="bg1"/>
              </a:solidFill>
            </a:endParaRPr>
          </a:p>
        </p:txBody>
      </p:sp>
    </p:spTree>
    <p:extLst>
      <p:ext uri="{BB962C8B-B14F-4D97-AF65-F5344CB8AC3E}">
        <p14:creationId xmlns:p14="http://schemas.microsoft.com/office/powerpoint/2010/main" val="13928063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0" name="Rectangle 19"/>
          <p:cNvSpPr/>
          <p:nvPr userDrawn="1"/>
        </p:nvSpPr>
        <p:spPr>
          <a:xfrm>
            <a:off x="-2" y="549350"/>
            <a:ext cx="10425195" cy="6308650"/>
          </a:xfrm>
          <a:custGeom>
            <a:avLst/>
            <a:gdLst>
              <a:gd name="connsiteX0" fmla="*/ 0 w 10347704"/>
              <a:gd name="connsiteY0" fmla="*/ 0 h 6308650"/>
              <a:gd name="connsiteX1" fmla="*/ 10347704 w 10347704"/>
              <a:gd name="connsiteY1" fmla="*/ 0 h 6308650"/>
              <a:gd name="connsiteX2" fmla="*/ 10347704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7020734 w 10347704"/>
              <a:gd name="connsiteY2" fmla="*/ 6303484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5894523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6281981 w 10347704"/>
              <a:gd name="connsiteY2" fmla="*/ 6308650 h 6308650"/>
              <a:gd name="connsiteX3" fmla="*/ 0 w 10347704"/>
              <a:gd name="connsiteY3" fmla="*/ 6308650 h 6308650"/>
              <a:gd name="connsiteX4" fmla="*/ 0 w 10347704"/>
              <a:gd name="connsiteY4" fmla="*/ 0 h 6308650"/>
              <a:gd name="connsiteX0" fmla="*/ 0 w 10425195"/>
              <a:gd name="connsiteY0" fmla="*/ 0 h 6308650"/>
              <a:gd name="connsiteX1" fmla="*/ 10425195 w 10425195"/>
              <a:gd name="connsiteY1" fmla="*/ 72325 h 6308650"/>
              <a:gd name="connsiteX2" fmla="*/ 6281981 w 10425195"/>
              <a:gd name="connsiteY2" fmla="*/ 6308650 h 6308650"/>
              <a:gd name="connsiteX3" fmla="*/ 0 w 10425195"/>
              <a:gd name="connsiteY3" fmla="*/ 6308650 h 6308650"/>
              <a:gd name="connsiteX4" fmla="*/ 0 w 10425195"/>
              <a:gd name="connsiteY4" fmla="*/ 0 h 630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5195" h="6308650">
                <a:moveTo>
                  <a:pt x="0" y="0"/>
                </a:moveTo>
                <a:lnTo>
                  <a:pt x="10425195" y="72325"/>
                </a:lnTo>
                <a:lnTo>
                  <a:pt x="6281981" y="6308650"/>
                </a:lnTo>
                <a:lnTo>
                  <a:pt x="0" y="63086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09599" y="2057399"/>
            <a:ext cx="3490913" cy="2506437"/>
          </a:xfrm>
        </p:spPr>
        <p:txBody>
          <a:bodyPr/>
          <a:lstStyle>
            <a:lvl1pPr marL="0" indent="0">
              <a:spcAft>
                <a:spcPts val="1800"/>
              </a:spcAft>
              <a:buNone/>
              <a:defRPr sz="2000" b="1">
                <a:solidFill>
                  <a:schemeClr val="accent3"/>
                </a:solidFill>
              </a:defRPr>
            </a:lvl1pPr>
            <a:lvl2pPr marL="0" indent="0">
              <a:lnSpc>
                <a:spcPct val="110000"/>
              </a:lnSpc>
              <a:spcBef>
                <a:spcPts val="0"/>
              </a:spcBef>
              <a:buNone/>
              <a:tabLst/>
              <a:defRPr sz="1100">
                <a:solidFill>
                  <a:schemeClr val="bg1"/>
                </a:solidFill>
              </a:defRPr>
            </a:lvl2pPr>
            <a:lvl3pPr marL="292100" indent="-138113">
              <a:lnSpc>
                <a:spcPct val="110000"/>
              </a:lnSpc>
              <a:spcBef>
                <a:spcPts val="0"/>
              </a:spcBef>
              <a:tabLst/>
              <a:defRPr sz="1100">
                <a:solidFill>
                  <a:schemeClr val="bg1"/>
                </a:solidFill>
              </a:defRPr>
            </a:lvl3pPr>
            <a:lvl4pPr marL="292100" indent="-138113">
              <a:lnSpc>
                <a:spcPct val="110000"/>
              </a:lnSpc>
              <a:spcBef>
                <a:spcPts val="0"/>
              </a:spcBef>
              <a:tabLst/>
              <a:defRPr sz="1100">
                <a:solidFill>
                  <a:schemeClr val="bg1"/>
                </a:solidFill>
              </a:defRPr>
            </a:lvl4pPr>
            <a:lvl5pPr marL="292100" indent="-138113">
              <a:lnSpc>
                <a:spcPct val="110000"/>
              </a:lnSpc>
              <a:spcBef>
                <a:spcPts val="0"/>
              </a:spcBef>
              <a:tabLst/>
              <a:defRPr sz="1100">
                <a:solidFill>
                  <a:schemeClr val="bg1"/>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sp>
        <p:nvSpPr>
          <p:cNvPr id="16" name="Content Placeholder 2"/>
          <p:cNvSpPr>
            <a:spLocks noGrp="1"/>
          </p:cNvSpPr>
          <p:nvPr>
            <p:ph idx="14"/>
          </p:nvPr>
        </p:nvSpPr>
        <p:spPr>
          <a:xfrm>
            <a:off x="4318000" y="2057399"/>
            <a:ext cx="3490913" cy="2506437"/>
          </a:xfrm>
        </p:spPr>
        <p:txBody>
          <a:bodyPr/>
          <a:lstStyle>
            <a:lvl1pPr marL="0" indent="0">
              <a:spcAft>
                <a:spcPts val="1800"/>
              </a:spcAft>
              <a:buNone/>
              <a:defRPr sz="2000" b="1">
                <a:solidFill>
                  <a:schemeClr val="accent3"/>
                </a:solidFill>
              </a:defRPr>
            </a:lvl1pPr>
            <a:lvl2pPr marL="0" indent="0">
              <a:lnSpc>
                <a:spcPct val="110000"/>
              </a:lnSpc>
              <a:spcBef>
                <a:spcPts val="0"/>
              </a:spcBef>
              <a:buNone/>
              <a:tabLst/>
              <a:defRPr sz="1100">
                <a:solidFill>
                  <a:schemeClr val="bg1"/>
                </a:solidFill>
              </a:defRPr>
            </a:lvl2pPr>
            <a:lvl3pPr marL="292100" indent="-138113">
              <a:lnSpc>
                <a:spcPct val="110000"/>
              </a:lnSpc>
              <a:spcBef>
                <a:spcPts val="0"/>
              </a:spcBef>
              <a:tabLst/>
              <a:defRPr sz="1100">
                <a:solidFill>
                  <a:schemeClr val="bg1"/>
                </a:solidFill>
              </a:defRPr>
            </a:lvl3pPr>
            <a:lvl4pPr marL="292100" indent="-138113">
              <a:lnSpc>
                <a:spcPct val="110000"/>
              </a:lnSpc>
              <a:spcBef>
                <a:spcPts val="0"/>
              </a:spcBef>
              <a:tabLst/>
              <a:defRPr sz="1100">
                <a:solidFill>
                  <a:schemeClr val="bg1"/>
                </a:solidFill>
              </a:defRPr>
            </a:lvl4pPr>
            <a:lvl5pPr marL="292100" indent="-138113">
              <a:lnSpc>
                <a:spcPct val="110000"/>
              </a:lnSpc>
              <a:spcBef>
                <a:spcPts val="0"/>
              </a:spcBef>
              <a:tabLst/>
              <a:defRPr sz="1100">
                <a:solidFill>
                  <a:schemeClr val="bg1"/>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8"/>
          <p:cNvSpPr/>
          <p:nvPr userDrawn="1"/>
        </p:nvSpPr>
        <p:spPr>
          <a:xfrm>
            <a:off x="8562753" y="3581711"/>
            <a:ext cx="3274828" cy="1215717"/>
          </a:xfrm>
          <a:prstGeom prst="rect">
            <a:avLst/>
          </a:prstGeom>
        </p:spPr>
        <p:txBody>
          <a:bodyPr wrap="square">
            <a:spAutoFit/>
          </a:bodyPr>
          <a:lstStyle/>
          <a:p>
            <a:pPr>
              <a:spcAft>
                <a:spcPts val="1200"/>
              </a:spcAft>
            </a:pPr>
            <a:r>
              <a:rPr lang="en-US" sz="1600" b="1" dirty="0" smtClean="0">
                <a:solidFill>
                  <a:srgbClr val="123D71"/>
                </a:solidFill>
                <a:effectLst/>
                <a:latin typeface="Arial" charset="0"/>
              </a:rPr>
              <a:t>OSMANIA</a:t>
            </a:r>
            <a:r>
              <a:rPr lang="en-US" sz="1600" b="1" baseline="0" dirty="0" smtClean="0">
                <a:solidFill>
                  <a:srgbClr val="123D71"/>
                </a:solidFill>
                <a:effectLst/>
                <a:latin typeface="Arial" charset="0"/>
              </a:rPr>
              <a:t> MEDICAL COLLEGE</a:t>
            </a:r>
            <a:endParaRPr lang="en-US" sz="1600" dirty="0">
              <a:solidFill>
                <a:srgbClr val="123D71"/>
              </a:solidFill>
              <a:effectLst/>
              <a:latin typeface="Arial" charset="0"/>
            </a:endParaRPr>
          </a:p>
          <a:p>
            <a:pPr>
              <a:spcAft>
                <a:spcPts val="1200"/>
              </a:spcAft>
            </a:pPr>
            <a:r>
              <a:rPr lang="en-US" sz="1500" b="1" dirty="0" smtClean="0">
                <a:solidFill>
                  <a:srgbClr val="FF7C00"/>
                </a:solidFill>
                <a:effectLst/>
                <a:latin typeface="Arial" charset="0"/>
              </a:rPr>
              <a:t>Department</a:t>
            </a:r>
            <a:r>
              <a:rPr lang="en-US" sz="1500" b="1" baseline="0" dirty="0" smtClean="0">
                <a:solidFill>
                  <a:srgbClr val="FF7C00"/>
                </a:solidFill>
                <a:effectLst/>
                <a:latin typeface="Arial" charset="0"/>
              </a:rPr>
              <a:t> of E.N.T</a:t>
            </a:r>
            <a:endParaRPr lang="en-US" sz="1500" dirty="0">
              <a:solidFill>
                <a:srgbClr val="FF7C00"/>
              </a:solidFill>
              <a:effectLst/>
              <a:latin typeface="Arial" charset="0"/>
            </a:endParaRPr>
          </a:p>
          <a:p>
            <a:r>
              <a:rPr lang="en-US" sz="1100" dirty="0" smtClean="0">
                <a:solidFill>
                  <a:srgbClr val="123D71"/>
                </a:solidFill>
                <a:effectLst/>
                <a:latin typeface="Arial" charset="0"/>
              </a:rPr>
              <a:t>5-1-876, Turrebaz Khan Rd, Troop Bazaar, Koti, Hyderabad, Telangana</a:t>
            </a:r>
            <a:endParaRPr lang="en-US" sz="1000" dirty="0">
              <a:solidFill>
                <a:srgbClr val="123D71"/>
              </a:solidFill>
              <a:effectLst/>
              <a:latin typeface="Arial" charset="0"/>
            </a:endParaRPr>
          </a:p>
        </p:txBody>
      </p:sp>
      <p:grpSp>
        <p:nvGrpSpPr>
          <p:cNvPr id="22" name="Group 21"/>
          <p:cNvGrpSpPr/>
          <p:nvPr userDrawn="1"/>
        </p:nvGrpSpPr>
        <p:grpSpPr>
          <a:xfrm>
            <a:off x="6260951" y="6558701"/>
            <a:ext cx="5931049" cy="299299"/>
            <a:chOff x="6260951" y="6558701"/>
            <a:chExt cx="5931049" cy="299299"/>
          </a:xfrm>
        </p:grpSpPr>
        <p:sp>
          <p:nvSpPr>
            <p:cNvPr id="23"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p:cNvGrpSpPr/>
            <p:nvPr userDrawn="1"/>
          </p:nvGrpSpPr>
          <p:grpSpPr>
            <a:xfrm>
              <a:off x="8799513" y="6615920"/>
              <a:ext cx="2703555" cy="162839"/>
              <a:chOff x="8799513" y="6615920"/>
              <a:chExt cx="2703555" cy="162839"/>
            </a:xfrm>
          </p:grpSpPr>
          <p:cxnSp>
            <p:nvCxnSpPr>
              <p:cNvPr id="25" name="Straight Connector 24"/>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7" name="TextBox 26"/>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pPr algn="r"/>
              <a:t>December 31, 2018</a:t>
            </a:fld>
            <a:endParaRPr lang="en-US" sz="900" dirty="0" smtClean="0">
              <a:solidFill>
                <a:schemeClr val="bg1"/>
              </a:solidFill>
            </a:endParaRPr>
          </a:p>
        </p:txBody>
      </p:sp>
      <p:sp>
        <p:nvSpPr>
          <p:cNvPr id="28" name="TextBox 27"/>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pPr algn="r"/>
              <a:t>‹#›</a:t>
            </a:fld>
            <a:endParaRPr lang="en-US" sz="900" dirty="0" smtClean="0">
              <a:solidFill>
                <a:schemeClr val="bg1"/>
              </a:solidFill>
            </a:endParaRPr>
          </a:p>
        </p:txBody>
      </p:sp>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96742" y="6933"/>
            <a:ext cx="840837" cy="788536"/>
          </a:xfrm>
          <a:prstGeom prst="rect">
            <a:avLst/>
          </a:prstGeom>
        </p:spPr>
      </p:pic>
      <p:sp>
        <p:nvSpPr>
          <p:cNvPr id="30" name="TextBox 29"/>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smtClean="0">
                <a:solidFill>
                  <a:schemeClr val="bg1"/>
                </a:solidFill>
              </a:rPr>
              <a:t>© 2018 </a:t>
            </a:r>
            <a:r>
              <a:rPr lang="en-US" sz="900" baseline="0" dirty="0" smtClean="0">
                <a:solidFill>
                  <a:schemeClr val="bg1"/>
                </a:solidFill>
              </a:rPr>
              <a:t> Osmania Medical College</a:t>
            </a:r>
            <a:endParaRPr lang="en-US" sz="900" dirty="0" smtClean="0">
              <a:solidFill>
                <a:schemeClr val="bg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18602" r="1"/>
          <a:stretch/>
        </p:blipFill>
        <p:spPr>
          <a:xfrm>
            <a:off x="2273643" y="0"/>
            <a:ext cx="9924828" cy="6864691"/>
          </a:xfrm>
          <a:prstGeom prst="rect">
            <a:avLst/>
          </a:prstGeom>
        </p:spPr>
      </p:pic>
      <p:sp>
        <p:nvSpPr>
          <p:cNvPr id="2" name="Title 1"/>
          <p:cNvSpPr>
            <a:spLocks noGrp="1"/>
          </p:cNvSpPr>
          <p:nvPr>
            <p:ph type="ctrTitle"/>
          </p:nvPr>
        </p:nvSpPr>
        <p:spPr>
          <a:xfrm>
            <a:off x="5637854" y="2259651"/>
            <a:ext cx="6199725" cy="2406598"/>
          </a:xfrm>
        </p:spPr>
        <p:txBody>
          <a:bodyPr anchor="ctr">
            <a:normAutofit/>
          </a:bodyPr>
          <a:lstStyle>
            <a:lvl1pPr algn="l">
              <a:spcAft>
                <a:spcPts val="1200"/>
              </a:spcAft>
              <a:defRPr sz="4000" cap="all" baseline="0">
                <a:solidFill>
                  <a:schemeClr val="bg1"/>
                </a:solidFill>
              </a:defRPr>
            </a:lvl1pPr>
          </a:lstStyle>
          <a:p>
            <a:endParaRPr lang="en-US" dirty="0"/>
          </a:p>
        </p:txBody>
      </p:sp>
      <p:sp>
        <p:nvSpPr>
          <p:cNvPr id="3" name="Subtitle 2"/>
          <p:cNvSpPr>
            <a:spLocks noGrp="1"/>
          </p:cNvSpPr>
          <p:nvPr>
            <p:ph type="subTitle" idx="1" hasCustomPrompt="1"/>
          </p:nvPr>
        </p:nvSpPr>
        <p:spPr>
          <a:xfrm>
            <a:off x="8243454" y="4632326"/>
            <a:ext cx="3594126" cy="425706"/>
          </a:xfrm>
        </p:spPr>
        <p:txBody>
          <a:bodyPr>
            <a:normAutofit/>
          </a:bodyPr>
          <a:lstStyle>
            <a:lvl1pPr marL="0" indent="0" algn="l">
              <a:buNone/>
              <a:defRPr sz="17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Date</a:t>
            </a:r>
            <a:endParaRPr lang="en-US" dirty="0"/>
          </a:p>
        </p:txBody>
      </p:sp>
      <p:sp>
        <p:nvSpPr>
          <p:cNvPr id="12" name="Text Placeholder 11"/>
          <p:cNvSpPr>
            <a:spLocks noGrp="1"/>
          </p:cNvSpPr>
          <p:nvPr>
            <p:ph type="body" sz="quarter" idx="10" hasCustomPrompt="1"/>
          </p:nvPr>
        </p:nvSpPr>
        <p:spPr>
          <a:xfrm>
            <a:off x="8243888" y="5156200"/>
            <a:ext cx="3594100" cy="1186935"/>
          </a:xfrm>
        </p:spPr>
        <p:txBody>
          <a:bodyPr>
            <a:normAutofit/>
          </a:bodyPr>
          <a:lstStyle>
            <a:lvl1pPr marL="0" indent="0" algn="l" defTabSz="914400" rtl="0" eaLnBrk="1" latinLnBrk="0" hangingPunct="1">
              <a:lnSpc>
                <a:spcPct val="100000"/>
              </a:lnSpc>
              <a:spcBef>
                <a:spcPts val="1000"/>
              </a:spcBef>
              <a:buClr>
                <a:schemeClr val="accent3"/>
              </a:buClr>
              <a:buFont typeface="Arial"/>
              <a:buNone/>
              <a:defRPr lang="en-US" sz="1700" kern="1200" baseline="0" dirty="0" smtClean="0">
                <a:solidFill>
                  <a:schemeClr val="bg1"/>
                </a:solidFill>
                <a:latin typeface="+mn-lt"/>
                <a:ea typeface="+mn-ea"/>
                <a:cs typeface="+mn-cs"/>
              </a:defRPr>
            </a:lvl1pPr>
          </a:lstStyle>
          <a:p>
            <a:pPr lvl="0"/>
            <a:r>
              <a:rPr lang="en-US" dirty="0" smtClean="0"/>
              <a:t>Name of Presenter</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3035" y="5156199"/>
            <a:ext cx="1083641" cy="101623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oup 10"/>
          <p:cNvGrpSpPr/>
          <p:nvPr userDrawn="1"/>
        </p:nvGrpSpPr>
        <p:grpSpPr>
          <a:xfrm>
            <a:off x="6260951" y="6558701"/>
            <a:ext cx="5931049" cy="299299"/>
            <a:chOff x="6260951" y="6558701"/>
            <a:chExt cx="5931049" cy="299299"/>
          </a:xfrm>
        </p:grpSpPr>
        <p:sp>
          <p:nvSpPr>
            <p:cNvPr id="12"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p:cNvGrpSpPr/>
            <p:nvPr userDrawn="1"/>
          </p:nvGrpSpPr>
          <p:grpSpPr>
            <a:xfrm>
              <a:off x="8799513" y="6615920"/>
              <a:ext cx="2703555" cy="162839"/>
              <a:chOff x="8799513" y="6615920"/>
              <a:chExt cx="2703555" cy="162839"/>
            </a:xfrm>
          </p:grpSpPr>
          <p:cxnSp>
            <p:nvCxnSpPr>
              <p:cNvPr id="14" name="Straight Connector 13"/>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85800" indent="-228600">
              <a:buClr>
                <a:schemeClr val="tx1"/>
              </a:buClr>
              <a:buFont typeface="Arial" pitchFamily="34" charset="0"/>
              <a:buChar char="-"/>
              <a:defRPr/>
            </a:lvl2pPr>
            <a:lvl3pPr marL="1087438" indent="-173038">
              <a:defRPr/>
            </a:lvl3pPr>
            <a:lvl4pPr marL="1539875" indent="-168275">
              <a:defRPr/>
            </a:lvl4pPr>
            <a:lvl5pPr marL="2001838" indent="-17303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a:t>
            </a:r>
            <a:r>
              <a:rPr lang="en-US" dirty="0" smtClean="0"/>
              <a:t>Heading</a:t>
            </a:r>
            <a:endParaRPr lang="en-US" dirty="0"/>
          </a:p>
        </p:txBody>
      </p:sp>
      <p:sp>
        <p:nvSpPr>
          <p:cNvPr id="22" name="TextBox 21"/>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pPr algn="r"/>
              <a:t>December 31, 2018</a:t>
            </a:fld>
            <a:endParaRPr lang="en-US" sz="900" dirty="0" smtClean="0">
              <a:solidFill>
                <a:schemeClr val="bg1"/>
              </a:solidFill>
            </a:endParaRPr>
          </a:p>
        </p:txBody>
      </p:sp>
      <p:sp>
        <p:nvSpPr>
          <p:cNvPr id="23" name="TextBox 22"/>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pPr algn="r"/>
              <a:t>‹#›</a:t>
            </a:fld>
            <a:endParaRPr lang="en-US" sz="900" dirty="0" smtClean="0">
              <a:solidFill>
                <a:schemeClr val="bg1"/>
              </a:solidFill>
            </a:endParaRPr>
          </a:p>
        </p:txBody>
      </p:sp>
      <p:sp>
        <p:nvSpPr>
          <p:cNvPr id="24" name="TextBox 23"/>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smtClean="0">
                <a:solidFill>
                  <a:schemeClr val="bg1"/>
                </a:solidFill>
              </a:rPr>
              <a:t>2018 Osmania</a:t>
            </a:r>
            <a:r>
              <a:rPr lang="en-US" sz="900" baseline="0" dirty="0" smtClean="0">
                <a:solidFill>
                  <a:schemeClr val="bg1"/>
                </a:solidFill>
              </a:rPr>
              <a:t> Medical College</a:t>
            </a:r>
            <a:endParaRPr lang="en-US" sz="900" dirty="0" smtClean="0">
              <a:solidFill>
                <a:schemeClr val="bg1"/>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96742" y="6933"/>
            <a:ext cx="840837" cy="788536"/>
          </a:xfrm>
          <a:prstGeom prst="rect">
            <a:avLst/>
          </a:prstGeom>
        </p:spPr>
      </p:pic>
    </p:spTree>
    <p:extLst>
      <p:ext uri="{BB962C8B-B14F-4D97-AF65-F5344CB8AC3E}">
        <p14:creationId xmlns:p14="http://schemas.microsoft.com/office/powerpoint/2010/main" val="999857934"/>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grpSp>
        <p:nvGrpSpPr>
          <p:cNvPr id="11" name="Group 10"/>
          <p:cNvGrpSpPr/>
          <p:nvPr userDrawn="1"/>
        </p:nvGrpSpPr>
        <p:grpSpPr>
          <a:xfrm>
            <a:off x="6260951" y="6558701"/>
            <a:ext cx="5931049" cy="299299"/>
            <a:chOff x="6260951" y="6558701"/>
            <a:chExt cx="5931049" cy="299299"/>
          </a:xfrm>
        </p:grpSpPr>
        <p:sp>
          <p:nvSpPr>
            <p:cNvPr id="12"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p:cNvGrpSpPr/>
            <p:nvPr userDrawn="1"/>
          </p:nvGrpSpPr>
          <p:grpSpPr>
            <a:xfrm>
              <a:off x="8799513" y="6615920"/>
              <a:ext cx="2703555" cy="162839"/>
              <a:chOff x="8799513" y="6615920"/>
              <a:chExt cx="2703555" cy="162839"/>
            </a:xfrm>
          </p:grpSpPr>
          <p:cxnSp>
            <p:nvCxnSpPr>
              <p:cNvPr id="14" name="Straight Connector 13"/>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09600" y="2286000"/>
            <a:ext cx="10972800" cy="4114799"/>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sp>
        <p:nvSpPr>
          <p:cNvPr id="16" name="Text Placeholder 15"/>
          <p:cNvSpPr>
            <a:spLocks noGrp="1"/>
          </p:cNvSpPr>
          <p:nvPr>
            <p:ph type="body" sz="quarter" idx="14" hasCustomPrompt="1"/>
          </p:nvPr>
        </p:nvSpPr>
        <p:spPr>
          <a:xfrm>
            <a:off x="609600" y="1649413"/>
            <a:ext cx="10972800" cy="636587"/>
          </a:xfrm>
        </p:spPr>
        <p:txBody>
          <a:bodyPr anchor="ctr">
            <a:normAutofit/>
          </a:bodyPr>
          <a:lstStyle>
            <a:lvl1pPr marL="0" indent="0">
              <a:buNone/>
              <a:defRPr sz="2200" b="1"/>
            </a:lvl1pPr>
          </a:lstStyle>
          <a:p>
            <a:pPr lvl="0"/>
            <a:r>
              <a:rPr lang="en-US" dirty="0"/>
              <a:t>Click to edit Subtitle</a:t>
            </a:r>
          </a:p>
        </p:txBody>
      </p:sp>
      <p:sp>
        <p:nvSpPr>
          <p:cNvPr id="18" name="TextBox 17"/>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pPr algn="r"/>
              <a:t>December 31, 2018</a:t>
            </a:fld>
            <a:endParaRPr lang="en-US" sz="900" dirty="0" smtClean="0">
              <a:solidFill>
                <a:schemeClr val="bg1"/>
              </a:solidFill>
            </a:endParaRPr>
          </a:p>
        </p:txBody>
      </p:sp>
      <p:sp>
        <p:nvSpPr>
          <p:cNvPr id="19" name="TextBox 18"/>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pPr algn="r"/>
              <a:t>‹#›</a:t>
            </a:fld>
            <a:endParaRPr lang="en-US" sz="900" dirty="0" smtClean="0">
              <a:solidFill>
                <a:schemeClr val="bg1"/>
              </a:solidFill>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96742" y="6933"/>
            <a:ext cx="840837" cy="788536"/>
          </a:xfrm>
          <a:prstGeom prst="rect">
            <a:avLst/>
          </a:prstGeom>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3"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sp>
        <p:nvSpPr>
          <p:cNvPr id="2" name="Title 1"/>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4"/>
          </p:nvPr>
        </p:nvSpPr>
        <p:spPr>
          <a:xfrm>
            <a:off x="609599" y="1812924"/>
            <a:ext cx="5263979" cy="4604352"/>
          </a:xfrm>
        </p:spPr>
        <p:txBody>
          <a:bodyPr/>
          <a:lstStyle>
            <a:lvl1pPr marL="0" indent="0">
              <a:buFontTx/>
              <a:buNone/>
              <a:defRPr b="1"/>
            </a:lvl1pPr>
            <a:lvl2pPr marL="230188" indent="-230188">
              <a:buClr>
                <a:schemeClr val="accent3"/>
              </a:buClr>
              <a:buFont typeface="Arial" pitchFamily="34" charset="0"/>
              <a:buChar char="•"/>
              <a:defRPr sz="1800"/>
            </a:lvl2pPr>
            <a:lvl3pPr marL="511175" indent="-165100">
              <a:buFont typeface="Arial" pitchFamily="34" charset="0"/>
              <a:buChar char="-"/>
              <a:defRPr sz="1600"/>
            </a:lvl3pPr>
            <a:lvl4pPr marL="857250" indent="-173038">
              <a:buFont typeface="Arial" pitchFamily="34" charset="0"/>
              <a:buChar char="•"/>
              <a:defRPr sz="1400"/>
            </a:lvl4pPr>
            <a:lvl5pPr marL="1144588" indent="-173038">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Content Placeholder 5"/>
          <p:cNvSpPr>
            <a:spLocks noGrp="1"/>
          </p:cNvSpPr>
          <p:nvPr>
            <p:ph sz="quarter" idx="15"/>
          </p:nvPr>
        </p:nvSpPr>
        <p:spPr>
          <a:xfrm>
            <a:off x="6301945" y="1812924"/>
            <a:ext cx="5263979" cy="4604352"/>
          </a:xfrm>
        </p:spPr>
        <p:txBody>
          <a:bodyPr/>
          <a:lstStyle>
            <a:lvl1pPr marL="0" indent="0">
              <a:buFontTx/>
              <a:buNone/>
              <a:defRPr b="1"/>
            </a:lvl1pPr>
            <a:lvl2pPr marL="230188" indent="-230188">
              <a:buClr>
                <a:schemeClr val="accent3"/>
              </a:buClr>
              <a:buFont typeface="Arial" pitchFamily="34" charset="0"/>
              <a:buChar char="•"/>
              <a:defRPr sz="1800"/>
            </a:lvl2pPr>
            <a:lvl3pPr marL="511175" indent="-165100">
              <a:buFont typeface="Arial" pitchFamily="34" charset="0"/>
              <a:buChar char="-"/>
              <a:defRPr sz="1600"/>
            </a:lvl3pPr>
            <a:lvl4pPr marL="857250" indent="-173038">
              <a:buFont typeface="Arial" pitchFamily="34" charset="0"/>
              <a:buChar char="•"/>
              <a:defRPr sz="1400"/>
            </a:lvl4pPr>
            <a:lvl5pPr marL="1144588" indent="-173038">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30" name="Group 29"/>
          <p:cNvGrpSpPr/>
          <p:nvPr userDrawn="1"/>
        </p:nvGrpSpPr>
        <p:grpSpPr>
          <a:xfrm>
            <a:off x="6260951" y="6558701"/>
            <a:ext cx="5931049" cy="299299"/>
            <a:chOff x="6260951" y="6558701"/>
            <a:chExt cx="5931049" cy="299299"/>
          </a:xfrm>
        </p:grpSpPr>
        <p:sp>
          <p:nvSpPr>
            <p:cNvPr id="31"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p:cNvGrpSpPr/>
            <p:nvPr userDrawn="1"/>
          </p:nvGrpSpPr>
          <p:grpSpPr>
            <a:xfrm>
              <a:off x="8799513" y="6615920"/>
              <a:ext cx="2703555" cy="162839"/>
              <a:chOff x="8799513" y="6615920"/>
              <a:chExt cx="2703555" cy="162839"/>
            </a:xfrm>
          </p:grpSpPr>
          <p:cxnSp>
            <p:nvCxnSpPr>
              <p:cNvPr id="33" name="Straight Connector 32"/>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pPr algn="r"/>
              <a:t>December 31, 2018</a:t>
            </a:fld>
            <a:endParaRPr lang="en-US" sz="900" dirty="0" smtClean="0">
              <a:solidFill>
                <a:schemeClr val="bg1"/>
              </a:solidFill>
            </a:endParaRPr>
          </a:p>
        </p:txBody>
      </p:sp>
      <p:sp>
        <p:nvSpPr>
          <p:cNvPr id="36" name="TextBox 35"/>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pPr algn="r"/>
              <a:t>‹#›</a:t>
            </a:fld>
            <a:endParaRPr lang="en-US" sz="900" dirty="0" smtClean="0">
              <a:solidFill>
                <a:schemeClr val="bg1"/>
              </a:solidFill>
            </a:endParaRPr>
          </a:p>
        </p:txBody>
      </p:sp>
      <p:sp>
        <p:nvSpPr>
          <p:cNvPr id="37" name="TextBox 36"/>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smtClean="0">
                <a:solidFill>
                  <a:schemeClr val="bg1"/>
                </a:solidFill>
              </a:rPr>
              <a:t>© 2018  Osmania Medical College</a:t>
            </a: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76157" y="54673"/>
            <a:ext cx="840837" cy="788536"/>
          </a:xfrm>
          <a:prstGeom prst="rect">
            <a:avLst/>
          </a:prstGeom>
        </p:spPr>
      </p:pic>
    </p:spTree>
    <p:extLst>
      <p:ext uri="{BB962C8B-B14F-4D97-AF65-F5344CB8AC3E}">
        <p14:creationId xmlns:p14="http://schemas.microsoft.com/office/powerpoint/2010/main" val="3710674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Divider">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8394700" cy="68580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4700" h="6858000">
                <a:moveTo>
                  <a:pt x="0" y="0"/>
                </a:moveTo>
                <a:lnTo>
                  <a:pt x="8394700" y="0"/>
                </a:lnTo>
                <a:lnTo>
                  <a:pt x="3797300" y="6858000"/>
                </a:lnTo>
                <a:lnTo>
                  <a:pt x="0" y="68580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1850" y="2373312"/>
            <a:ext cx="10515600" cy="2111375"/>
          </a:xfrm>
        </p:spPr>
        <p:txBody>
          <a:bodyPr anchor="ctr">
            <a:normAutofit/>
          </a:bodyPr>
          <a:lstStyle>
            <a:lvl1pPr algn="ctr">
              <a:defRPr sz="4500" cap="all" baseline="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552758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Divider-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a:xfrm>
            <a:off x="-12700" y="0"/>
            <a:ext cx="6769100" cy="68580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427058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0 w 83947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4700" h="6858000">
                <a:moveTo>
                  <a:pt x="0" y="0"/>
                </a:moveTo>
                <a:lnTo>
                  <a:pt x="8394700" y="0"/>
                </a:lnTo>
                <a:lnTo>
                  <a:pt x="2710556" y="6858000"/>
                </a:lnTo>
                <a:lnTo>
                  <a:pt x="0" y="68580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778500" y="2373312"/>
            <a:ext cx="5943600" cy="2111375"/>
          </a:xfrm>
        </p:spPr>
        <p:txBody>
          <a:bodyPr anchor="ctr">
            <a:normAutofit/>
          </a:bodyPr>
          <a:lstStyle>
            <a:lvl1pPr algn="l">
              <a:defRPr sz="4500" cap="all" baseline="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5778500" y="4589463"/>
            <a:ext cx="5943600" cy="1500187"/>
          </a:xfrm>
        </p:spPr>
        <p:txBody>
          <a:bodyPr/>
          <a:lstStyle>
            <a:lvl1pPr marL="0" indent="0" algn="l">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6">
    <p:bg>
      <p:bgPr>
        <a:solidFill>
          <a:schemeClr val="accent4"/>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748272" cy="6858000"/>
          </a:xfrm>
          <a:prstGeom prst="rect">
            <a:avLst/>
          </a:prstGeom>
        </p:spPr>
      </p:pic>
      <p:sp>
        <p:nvSpPr>
          <p:cNvPr id="11" name="Rectangle 7"/>
          <p:cNvSpPr/>
          <p:nvPr userDrawn="1"/>
        </p:nvSpPr>
        <p:spPr>
          <a:xfrm rot="10800000">
            <a:off x="2152651" y="0"/>
            <a:ext cx="10033000" cy="68580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427058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0 w 8394700"/>
              <a:gd name="connsiteY4" fmla="*/ 0 h 6858000"/>
              <a:gd name="connsiteX0" fmla="*/ 4047726 w 12442426"/>
              <a:gd name="connsiteY0" fmla="*/ 0 h 6858000"/>
              <a:gd name="connsiteX1" fmla="*/ 12442426 w 12442426"/>
              <a:gd name="connsiteY1" fmla="*/ 0 h 6858000"/>
              <a:gd name="connsiteX2" fmla="*/ 6758282 w 12442426"/>
              <a:gd name="connsiteY2" fmla="*/ 6858000 h 6858000"/>
              <a:gd name="connsiteX3" fmla="*/ 0 w 12442426"/>
              <a:gd name="connsiteY3" fmla="*/ 6858000 h 6858000"/>
              <a:gd name="connsiteX4" fmla="*/ 4047726 w 12442426"/>
              <a:gd name="connsiteY4" fmla="*/ 0 h 6858000"/>
              <a:gd name="connsiteX0" fmla="*/ 0 w 12442426"/>
              <a:gd name="connsiteY0" fmla="*/ 0 h 6858000"/>
              <a:gd name="connsiteX1" fmla="*/ 12442426 w 12442426"/>
              <a:gd name="connsiteY1" fmla="*/ 0 h 6858000"/>
              <a:gd name="connsiteX2" fmla="*/ 6758282 w 12442426"/>
              <a:gd name="connsiteY2" fmla="*/ 6858000 h 6858000"/>
              <a:gd name="connsiteX3" fmla="*/ 0 w 12442426"/>
              <a:gd name="connsiteY3" fmla="*/ 6858000 h 6858000"/>
              <a:gd name="connsiteX4" fmla="*/ 0 w 1244242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426" h="6858000">
                <a:moveTo>
                  <a:pt x="0" y="0"/>
                </a:moveTo>
                <a:lnTo>
                  <a:pt x="12442426" y="0"/>
                </a:lnTo>
                <a:lnTo>
                  <a:pt x="6758282" y="6858000"/>
                </a:lnTo>
                <a:lnTo>
                  <a:pt x="0" y="68580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778500" y="2373312"/>
            <a:ext cx="5943600" cy="2111375"/>
          </a:xfrm>
        </p:spPr>
        <p:txBody>
          <a:bodyPr anchor="ctr">
            <a:normAutofit/>
          </a:bodyPr>
          <a:lstStyle>
            <a:lvl1pPr algn="l">
              <a:defRPr sz="4500" cap="all" baseline="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5778500" y="4589463"/>
            <a:ext cx="5943600" cy="1500187"/>
          </a:xfrm>
        </p:spPr>
        <p:txBody>
          <a:bodyPr/>
          <a:lstStyle>
            <a:lvl1pPr marL="0" indent="0" algn="l">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T_Case Study">
    <p:bg>
      <p:bgRef idx="1001">
        <a:schemeClr val="bg2"/>
      </p:bgRef>
    </p:bg>
    <p:spTree>
      <p:nvGrpSpPr>
        <p:cNvPr id="1" name=""/>
        <p:cNvGrpSpPr/>
        <p:nvPr/>
      </p:nvGrpSpPr>
      <p:grpSpPr>
        <a:xfrm>
          <a:off x="0" y="0"/>
          <a:ext cx="0" cy="0"/>
          <a:chOff x="0" y="0"/>
          <a:chExt cx="0" cy="0"/>
        </a:xfrm>
      </p:grpSpPr>
      <p:sp>
        <p:nvSpPr>
          <p:cNvPr id="20" name="Rectangle 19"/>
          <p:cNvSpPr/>
          <p:nvPr userDrawn="1"/>
        </p:nvSpPr>
        <p:spPr>
          <a:xfrm>
            <a:off x="-2" y="549350"/>
            <a:ext cx="10425195" cy="6308650"/>
          </a:xfrm>
          <a:custGeom>
            <a:avLst/>
            <a:gdLst>
              <a:gd name="connsiteX0" fmla="*/ 0 w 10347704"/>
              <a:gd name="connsiteY0" fmla="*/ 0 h 6308650"/>
              <a:gd name="connsiteX1" fmla="*/ 10347704 w 10347704"/>
              <a:gd name="connsiteY1" fmla="*/ 0 h 6308650"/>
              <a:gd name="connsiteX2" fmla="*/ 10347704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7020734 w 10347704"/>
              <a:gd name="connsiteY2" fmla="*/ 6303484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5894523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6281981 w 10347704"/>
              <a:gd name="connsiteY2" fmla="*/ 6308650 h 6308650"/>
              <a:gd name="connsiteX3" fmla="*/ 0 w 10347704"/>
              <a:gd name="connsiteY3" fmla="*/ 6308650 h 6308650"/>
              <a:gd name="connsiteX4" fmla="*/ 0 w 10347704"/>
              <a:gd name="connsiteY4" fmla="*/ 0 h 6308650"/>
              <a:gd name="connsiteX0" fmla="*/ 0 w 10425195"/>
              <a:gd name="connsiteY0" fmla="*/ 0 h 6308650"/>
              <a:gd name="connsiteX1" fmla="*/ 10425195 w 10425195"/>
              <a:gd name="connsiteY1" fmla="*/ 72325 h 6308650"/>
              <a:gd name="connsiteX2" fmla="*/ 6281981 w 10425195"/>
              <a:gd name="connsiteY2" fmla="*/ 6308650 h 6308650"/>
              <a:gd name="connsiteX3" fmla="*/ 0 w 10425195"/>
              <a:gd name="connsiteY3" fmla="*/ 6308650 h 6308650"/>
              <a:gd name="connsiteX4" fmla="*/ 0 w 10425195"/>
              <a:gd name="connsiteY4" fmla="*/ 0 h 630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5195" h="6308650">
                <a:moveTo>
                  <a:pt x="0" y="0"/>
                </a:moveTo>
                <a:lnTo>
                  <a:pt x="10425195" y="72325"/>
                </a:lnTo>
                <a:lnTo>
                  <a:pt x="6281981" y="6308650"/>
                </a:lnTo>
                <a:lnTo>
                  <a:pt x="0" y="630865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lvl1pPr>
              <a:defRPr sz="2400"/>
            </a:lvl1pPr>
          </a:lstStyle>
          <a:p>
            <a:r>
              <a:rPr lang="en-US" dirty="0"/>
              <a:t>Click to edit Master title style</a:t>
            </a:r>
          </a:p>
        </p:txBody>
      </p:sp>
      <p:sp>
        <p:nvSpPr>
          <p:cNvPr id="3" name="Content Placeholder 2"/>
          <p:cNvSpPr>
            <a:spLocks noGrp="1"/>
          </p:cNvSpPr>
          <p:nvPr>
            <p:ph idx="1"/>
          </p:nvPr>
        </p:nvSpPr>
        <p:spPr>
          <a:xfrm>
            <a:off x="609600" y="1759527"/>
            <a:ext cx="5478780" cy="4417436"/>
          </a:xfrm>
        </p:spPr>
        <p:txBody>
          <a:bodyPr>
            <a:noAutofit/>
          </a:bodyPr>
          <a:lstStyle>
            <a:lvl1pPr marL="0" indent="0">
              <a:spcBef>
                <a:spcPts val="1600"/>
              </a:spcBef>
              <a:spcAft>
                <a:spcPts val="600"/>
              </a:spcAft>
              <a:buNone/>
              <a:defRPr lang="en-US" sz="2000" b="0" kern="1200" dirty="0" smtClean="0">
                <a:solidFill>
                  <a:schemeClr val="tx1"/>
                </a:solidFill>
                <a:latin typeface="+mn-lt"/>
                <a:ea typeface="+mj-ea"/>
                <a:cs typeface="+mj-cs"/>
              </a:defRPr>
            </a:lvl1pPr>
            <a:lvl2pPr marL="115888" indent="-115888">
              <a:lnSpc>
                <a:spcPct val="110000"/>
              </a:lnSpc>
              <a:buClr>
                <a:schemeClr val="accent3"/>
              </a:buClr>
              <a:buFont typeface="Arial" pitchFamily="34" charset="0"/>
              <a:buChar char="•"/>
              <a:tabLst/>
              <a:defRPr sz="1100"/>
            </a:lvl2pPr>
            <a:lvl3pPr marL="346075" indent="-112713">
              <a:lnSpc>
                <a:spcPct val="110000"/>
              </a:lnSpc>
              <a:buFont typeface="Arial" pitchFamily="34" charset="0"/>
              <a:buChar char="-"/>
              <a:tabLst/>
              <a:defRPr sz="900"/>
            </a:lvl3pPr>
            <a:lvl4pPr marL="511175" indent="-111125">
              <a:lnSpc>
                <a:spcPct val="110000"/>
              </a:lnSpc>
              <a:tabLst/>
              <a:defRPr sz="900"/>
            </a:lvl4pPr>
            <a:lvl5pPr marL="684213" indent="-107950">
              <a:lnSpc>
                <a:spcPct val="110000"/>
              </a:lnSpc>
              <a:tabLst/>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5" hasCustomPrompt="1"/>
          </p:nvPr>
        </p:nvSpPr>
        <p:spPr>
          <a:xfrm>
            <a:off x="8091487" y="1759527"/>
            <a:ext cx="3490913" cy="4417436"/>
          </a:xfrm>
        </p:spPr>
        <p:txBody>
          <a:bodyPr>
            <a:noAutofit/>
          </a:bodyPr>
          <a:lstStyle>
            <a:lvl1pPr marL="0" indent="0">
              <a:buNone/>
              <a:defRPr sz="2000" b="1">
                <a:solidFill>
                  <a:schemeClr val="accent3"/>
                </a:solidFill>
              </a:defRPr>
            </a:lvl1pPr>
            <a:lvl2pPr marL="0" indent="0">
              <a:spcBef>
                <a:spcPts val="1800"/>
              </a:spcBef>
              <a:buClr>
                <a:schemeClr val="accent3"/>
              </a:buClr>
              <a:buNone/>
              <a:tabLst/>
              <a:defRPr sz="4400" b="1"/>
            </a:lvl2pPr>
            <a:lvl3pPr marL="0" indent="0">
              <a:spcBef>
                <a:spcPts val="0"/>
              </a:spcBef>
              <a:spcAft>
                <a:spcPts val="400"/>
              </a:spcAft>
              <a:buNone/>
              <a:tabLst/>
              <a:defRPr sz="1400">
                <a:solidFill>
                  <a:schemeClr val="accent4"/>
                </a:solidFill>
              </a:defRPr>
            </a:lvl3pPr>
            <a:lvl4pPr marL="576263" indent="-168275">
              <a:tabLst/>
              <a:defRPr sz="900"/>
            </a:lvl4pPr>
            <a:lvl5pPr marL="742950" indent="-166688">
              <a:tabLst/>
              <a:defRPr sz="900"/>
            </a:lvl5pPr>
          </a:lstStyle>
          <a:p>
            <a:pPr lvl="0"/>
            <a:r>
              <a:rPr lang="en-US" dirty="0"/>
              <a:t>Click to edit Master text styles</a:t>
            </a:r>
          </a:p>
          <a:p>
            <a:pPr lvl="1"/>
            <a:r>
              <a:rPr lang="en-US" dirty="0"/>
              <a:t>Second level</a:t>
            </a:r>
          </a:p>
          <a:p>
            <a:pPr lvl="2"/>
            <a:r>
              <a:rPr lang="en-US" dirty="0"/>
              <a:t>Third level</a:t>
            </a:r>
          </a:p>
        </p:txBody>
      </p:sp>
      <p:sp>
        <p:nvSpPr>
          <p:cNvPr id="22" name="Text Placeholder 7">
            <a:extLst>
              <a:ext uri="{FF2B5EF4-FFF2-40B4-BE49-F238E27FC236}">
                <a16:creationId xmlns:a16="http://schemas.microsoft.com/office/drawing/2014/main" id="{3C8DA527-38D8-DD43-ABC7-5A5D9AB83A62}"/>
              </a:ext>
            </a:extLst>
          </p:cNvPr>
          <p:cNvSpPr>
            <a:spLocks noGrp="1"/>
          </p:cNvSpPr>
          <p:nvPr>
            <p:ph type="body" sz="quarter" idx="16" hasCustomPrompt="1"/>
          </p:nvPr>
        </p:nvSpPr>
        <p:spPr>
          <a:xfrm>
            <a:off x="603704" y="95563"/>
            <a:ext cx="7171781"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grpSp>
        <p:nvGrpSpPr>
          <p:cNvPr id="17" name="Group 16"/>
          <p:cNvGrpSpPr/>
          <p:nvPr userDrawn="1"/>
        </p:nvGrpSpPr>
        <p:grpSpPr>
          <a:xfrm>
            <a:off x="6260951" y="6558701"/>
            <a:ext cx="5931049" cy="299299"/>
            <a:chOff x="6260951" y="6558701"/>
            <a:chExt cx="5931049" cy="299299"/>
          </a:xfrm>
        </p:grpSpPr>
        <p:sp>
          <p:nvSpPr>
            <p:cNvPr id="18"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p:cNvGrpSpPr/>
            <p:nvPr userDrawn="1"/>
          </p:nvGrpSpPr>
          <p:grpSpPr>
            <a:xfrm>
              <a:off x="8799513" y="6615920"/>
              <a:ext cx="2703555" cy="162839"/>
              <a:chOff x="8799513" y="6615920"/>
              <a:chExt cx="2703555" cy="162839"/>
            </a:xfrm>
          </p:grpSpPr>
          <p:cxnSp>
            <p:nvCxnSpPr>
              <p:cNvPr id="23" name="Straight Connector 22"/>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5" name="TextBox 24"/>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pPr algn="r"/>
              <a:t>December 31, 2018</a:t>
            </a:fld>
            <a:endParaRPr lang="en-US" sz="900" dirty="0" smtClean="0">
              <a:solidFill>
                <a:schemeClr val="bg1"/>
              </a:solidFill>
            </a:endParaRPr>
          </a:p>
        </p:txBody>
      </p:sp>
      <p:sp>
        <p:nvSpPr>
          <p:cNvPr id="26" name="TextBox 25"/>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pPr algn="r"/>
              <a:t>‹#›</a:t>
            </a:fld>
            <a:endParaRPr lang="en-US" sz="900" dirty="0" smtClean="0">
              <a:solidFill>
                <a:schemeClr val="bg1"/>
              </a:solidFill>
            </a:endParaRPr>
          </a:p>
        </p:txBody>
      </p:sp>
      <p:sp>
        <p:nvSpPr>
          <p:cNvPr id="27" name="TextBox 26"/>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smtClean="0">
                <a:solidFill>
                  <a:schemeClr val="bg1"/>
                </a:solidFill>
              </a:rPr>
              <a:t>© 2018  Osmania</a:t>
            </a:r>
            <a:r>
              <a:rPr lang="en-US" sz="900" baseline="0" dirty="0" smtClean="0">
                <a:solidFill>
                  <a:schemeClr val="bg1"/>
                </a:solidFill>
              </a:rPr>
              <a:t> Medical College</a:t>
            </a:r>
            <a:endParaRPr lang="en-US" sz="900" dirty="0" smtClean="0">
              <a:solidFill>
                <a:schemeClr val="bg1"/>
              </a:solidFill>
            </a:endParaRPr>
          </a:p>
        </p:txBody>
      </p:sp>
      <p:pic>
        <p:nvPicPr>
          <p:cNvPr id="28" name="Pictur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96742" y="6933"/>
            <a:ext cx="840837" cy="788536"/>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924762"/>
            <a:ext cx="10972800" cy="725056"/>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09600" y="1759526"/>
            <a:ext cx="10972800" cy="464127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557591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8" r:id="rId4"/>
    <p:sldLayoutId id="2147483702" r:id="rId5"/>
    <p:sldLayoutId id="2147483651" r:id="rId6"/>
    <p:sldLayoutId id="2147483661" r:id="rId7"/>
    <p:sldLayoutId id="2147483665" r:id="rId8"/>
    <p:sldLayoutId id="2147483666" r:id="rId9"/>
    <p:sldLayoutId id="2147483704" r:id="rId10"/>
    <p:sldLayoutId id="2147483696" r:id="rId11"/>
    <p:sldLayoutId id="2147483670" r:id="rId12"/>
    <p:sldLayoutId id="2147483671" r:id="rId13"/>
    <p:sldLayoutId id="2147483697" r:id="rId14"/>
    <p:sldLayoutId id="2147483698" r:id="rId15"/>
    <p:sldLayoutId id="2147483705" r:id="rId16"/>
    <p:sldLayoutId id="2147483703" r:id="rId17"/>
    <p:sldLayoutId id="2147483701" r:id="rId18"/>
    <p:sldLayoutId id="2147483667" r:id="rId19"/>
  </p:sldLayoutIdLst>
  <p:hf hdr="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3"/>
        </a:buClr>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tx1"/>
        </a:buClr>
        <a:buFont typeface="Arial" pitchFamily="34" charset="0"/>
        <a:buChar char="-"/>
        <a:defRPr sz="1600" kern="1200">
          <a:solidFill>
            <a:schemeClr val="tx1"/>
          </a:solidFill>
          <a:latin typeface="+mn-lt"/>
          <a:ea typeface="+mn-ea"/>
          <a:cs typeface="+mn-cs"/>
        </a:defRPr>
      </a:lvl2pPr>
      <a:lvl3pPr marL="1087438" indent="-173038" algn="l" defTabSz="914400" rtl="0" eaLnBrk="1" latinLnBrk="0" hangingPunct="1">
        <a:lnSpc>
          <a:spcPct val="100000"/>
        </a:lnSpc>
        <a:spcBef>
          <a:spcPts val="500"/>
        </a:spcBef>
        <a:buFont typeface="Arial"/>
        <a:buChar char="•"/>
        <a:defRPr sz="1400" kern="1200">
          <a:solidFill>
            <a:schemeClr val="tx1"/>
          </a:solidFill>
          <a:latin typeface="+mn-lt"/>
          <a:ea typeface="+mn-ea"/>
          <a:cs typeface="+mn-cs"/>
        </a:defRPr>
      </a:lvl3pPr>
      <a:lvl4pPr marL="1539875" indent="-168275" algn="l" defTabSz="914400" rtl="0" eaLnBrk="1" latinLnBrk="0" hangingPunct="1">
        <a:lnSpc>
          <a:spcPct val="100000"/>
        </a:lnSpc>
        <a:spcBef>
          <a:spcPts val="500"/>
        </a:spcBef>
        <a:buFont typeface="Arial" pitchFamily="34" charset="0"/>
        <a:buChar char="-"/>
        <a:defRPr sz="1200" kern="1200">
          <a:solidFill>
            <a:schemeClr val="tx1"/>
          </a:solidFill>
          <a:latin typeface="+mn-lt"/>
          <a:ea typeface="+mn-ea"/>
          <a:cs typeface="+mn-cs"/>
        </a:defRPr>
      </a:lvl4pPr>
      <a:lvl5pPr marL="2001838" indent="-173038" algn="l" defTabSz="914400" rtl="0" eaLnBrk="1" latinLnBrk="0" hangingPunct="1">
        <a:lnSpc>
          <a:spcPct val="100000"/>
        </a:lnSpc>
        <a:spcBef>
          <a:spcPts val="500"/>
        </a:spcBef>
        <a:buFont typeface="Arial"/>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84" userDrawn="1">
          <p15:clr>
            <a:srgbClr val="F26B43"/>
          </p15:clr>
        </p15:guide>
        <p15:guide id="4" pos="7296" userDrawn="1">
          <p15:clr>
            <a:srgbClr val="F26B43"/>
          </p15:clr>
        </p15:guide>
        <p15:guide id="5" pos="810" userDrawn="1">
          <p15:clr>
            <a:srgbClr val="F26B43"/>
          </p15:clr>
        </p15:guide>
        <p15:guide id="6" pos="947" userDrawn="1">
          <p15:clr>
            <a:srgbClr val="F26B43"/>
          </p15:clr>
        </p15:guide>
        <p15:guide id="7" pos="1397" userDrawn="1">
          <p15:clr>
            <a:srgbClr val="F26B43"/>
          </p15:clr>
        </p15:guide>
        <p15:guide id="8" pos="1534" userDrawn="1">
          <p15:clr>
            <a:srgbClr val="F26B43"/>
          </p15:clr>
        </p15:guide>
        <p15:guide id="9" pos="1985" userDrawn="1">
          <p15:clr>
            <a:srgbClr val="F26B43"/>
          </p15:clr>
        </p15:guide>
        <p15:guide id="10" pos="2133" userDrawn="1">
          <p15:clr>
            <a:srgbClr val="F26B43"/>
          </p15:clr>
        </p15:guide>
        <p15:guide id="11" pos="2583" userDrawn="1">
          <p15:clr>
            <a:srgbClr val="F26B43"/>
          </p15:clr>
        </p15:guide>
        <p15:guide id="12" pos="2720" userDrawn="1">
          <p15:clr>
            <a:srgbClr val="F26B43"/>
          </p15:clr>
        </p15:guide>
        <p15:guide id="13" pos="3177" userDrawn="1">
          <p15:clr>
            <a:srgbClr val="F26B43"/>
          </p15:clr>
        </p15:guide>
        <p15:guide id="14" pos="3319" userDrawn="1">
          <p15:clr>
            <a:srgbClr val="F26B43"/>
          </p15:clr>
        </p15:guide>
        <p15:guide id="15" pos="3770" userDrawn="1">
          <p15:clr>
            <a:srgbClr val="F26B43"/>
          </p15:clr>
        </p15:guide>
        <p15:guide id="16" pos="3907" userDrawn="1">
          <p15:clr>
            <a:srgbClr val="F26B43"/>
          </p15:clr>
        </p15:guide>
        <p15:guide id="17" pos="4357" userDrawn="1">
          <p15:clr>
            <a:srgbClr val="F26B43"/>
          </p15:clr>
        </p15:guide>
        <p15:guide id="18" pos="4500" userDrawn="1">
          <p15:clr>
            <a:srgbClr val="F26B43"/>
          </p15:clr>
        </p15:guide>
        <p15:guide id="19" pos="4950" userDrawn="1">
          <p15:clr>
            <a:srgbClr val="F26B43"/>
          </p15:clr>
        </p15:guide>
        <p15:guide id="20" pos="5093" userDrawn="1">
          <p15:clr>
            <a:srgbClr val="F26B43"/>
          </p15:clr>
        </p15:guide>
        <p15:guide id="21" pos="5543" userDrawn="1">
          <p15:clr>
            <a:srgbClr val="F26B43"/>
          </p15:clr>
        </p15:guide>
        <p15:guide id="22" pos="5686" userDrawn="1">
          <p15:clr>
            <a:srgbClr val="F26B43"/>
          </p15:clr>
        </p15:guide>
        <p15:guide id="23" pos="6128" userDrawn="1">
          <p15:clr>
            <a:srgbClr val="F26B43"/>
          </p15:clr>
        </p15:guide>
        <p15:guide id="24" pos="6273" userDrawn="1">
          <p15:clr>
            <a:srgbClr val="F26B43"/>
          </p15:clr>
        </p15:guide>
        <p15:guide id="25" pos="6724" userDrawn="1">
          <p15:clr>
            <a:srgbClr val="F26B43"/>
          </p15:clr>
        </p15:guide>
        <p15:guide id="26" pos="6872" userDrawn="1">
          <p15:clr>
            <a:srgbClr val="F26B43"/>
          </p15:clr>
        </p15:guide>
        <p15:guide id="27" orient="horz" pos="110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700997"/>
            <a:ext cx="12192000" cy="1294227"/>
          </a:xfrm>
          <a:solidFill>
            <a:schemeClr val="bg1"/>
          </a:solidFill>
        </p:spPr>
        <p:txBody>
          <a:bodyPr anchor="ctr">
            <a:normAutofit/>
          </a:bodyPr>
          <a:lstStyle/>
          <a:p>
            <a:r>
              <a:rPr lang="en-US" sz="3600" dirty="0" smtClean="0">
                <a:solidFill>
                  <a:schemeClr val="accent1">
                    <a:lumMod val="50000"/>
                  </a:schemeClr>
                </a:solidFill>
              </a:rPr>
              <a:t>Unusual foreign body ingestion in an adult</a:t>
            </a:r>
            <a:r>
              <a:rPr lang="en-US" sz="3600" dirty="0" smtClean="0">
                <a:solidFill>
                  <a:schemeClr val="bg2">
                    <a:lumMod val="10000"/>
                  </a:schemeClr>
                </a:solidFill>
              </a:rPr>
              <a:t>  </a:t>
            </a:r>
            <a:r>
              <a:rPr lang="en-US" sz="3200" dirty="0" smtClean="0">
                <a:solidFill>
                  <a:schemeClr val="accent3"/>
                </a:solidFill>
              </a:rPr>
              <a:t>a </a:t>
            </a:r>
            <a:r>
              <a:rPr lang="en-US" sz="3200" dirty="0" smtClean="0">
                <a:solidFill>
                  <a:schemeClr val="accent3"/>
                </a:solidFill>
              </a:rPr>
              <a:t>case report</a:t>
            </a:r>
            <a:endParaRPr lang="en-US" sz="3200" dirty="0">
              <a:solidFill>
                <a:schemeClr val="accent3"/>
              </a:solidFill>
            </a:endParaRPr>
          </a:p>
        </p:txBody>
      </p:sp>
      <p:sp>
        <p:nvSpPr>
          <p:cNvPr id="3" name="Subtitle 2"/>
          <p:cNvSpPr>
            <a:spLocks noGrp="1"/>
          </p:cNvSpPr>
          <p:nvPr>
            <p:ph type="subTitle" idx="1"/>
          </p:nvPr>
        </p:nvSpPr>
        <p:spPr/>
        <p:txBody>
          <a:bodyPr/>
          <a:lstStyle/>
          <a:p>
            <a:endParaRPr lang="en-US" dirty="0">
              <a:solidFill>
                <a:schemeClr val="tx1"/>
              </a:solidFill>
              <a:latin typeface="Britannic Bold" panose="020B0903060703020204" pitchFamily="34" charset="0"/>
            </a:endParaRPr>
          </a:p>
        </p:txBody>
      </p:sp>
      <p:sp>
        <p:nvSpPr>
          <p:cNvPr id="4" name="Text Placeholder 3"/>
          <p:cNvSpPr>
            <a:spLocks noGrp="1"/>
          </p:cNvSpPr>
          <p:nvPr>
            <p:ph type="body" sz="quarter" idx="10"/>
          </p:nvPr>
        </p:nvSpPr>
        <p:spPr>
          <a:xfrm>
            <a:off x="8243888" y="5147276"/>
            <a:ext cx="3948112" cy="1351997"/>
          </a:xfrm>
        </p:spPr>
        <p:txBody>
          <a:bodyPr>
            <a:normAutofit/>
          </a:bodyPr>
          <a:lstStyle/>
          <a:p>
            <a:r>
              <a:rPr lang="en-US" sz="2400" dirty="0" smtClean="0">
                <a:solidFill>
                  <a:schemeClr val="tx1"/>
                </a:solidFill>
                <a:latin typeface="Britannic Bold" panose="020B0903060703020204" pitchFamily="34" charset="0"/>
              </a:rPr>
              <a:t>Dr. Chandana Allu</a:t>
            </a:r>
          </a:p>
          <a:p>
            <a:r>
              <a:rPr lang="en-US" sz="2400" dirty="0" smtClean="0">
                <a:solidFill>
                  <a:schemeClr val="tx1"/>
                </a:solidFill>
                <a:latin typeface="Britannic Bold" panose="020B0903060703020204" pitchFamily="34" charset="0"/>
              </a:rPr>
              <a:t>First Year P.G. : MS ENT</a:t>
            </a:r>
          </a:p>
          <a:p>
            <a:r>
              <a:rPr lang="en-US" sz="2400" dirty="0" smtClean="0">
                <a:solidFill>
                  <a:schemeClr val="tx1"/>
                </a:solidFill>
                <a:latin typeface="Britannic Bold" panose="020B0903060703020204" pitchFamily="34" charset="0"/>
              </a:rPr>
              <a:t>Government ENT Hospital</a:t>
            </a:r>
            <a:endParaRPr lang="en-US" sz="2400" dirty="0">
              <a:solidFill>
                <a:schemeClr val="tx1"/>
              </a:solidFill>
              <a:latin typeface="Britannic Bold" panose="020B0903060703020204" pitchFamily="34" charset="0"/>
            </a:endParaRPr>
          </a:p>
        </p:txBody>
      </p:sp>
    </p:spTree>
    <p:extLst>
      <p:ext uri="{BB962C8B-B14F-4D97-AF65-F5344CB8AC3E}">
        <p14:creationId xmlns:p14="http://schemas.microsoft.com/office/powerpoint/2010/main" val="125483511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1097279"/>
            <a:ext cx="8590671" cy="5458265"/>
          </a:xfrm>
        </p:spPr>
        <p:txBody>
          <a:bodyPr>
            <a:normAutofit/>
          </a:bodyPr>
          <a:lstStyle/>
          <a:p>
            <a:pPr algn="just">
              <a:lnSpc>
                <a:spcPct val="150000"/>
              </a:lnSpc>
            </a:pPr>
            <a:r>
              <a:rPr lang="en-US" dirty="0"/>
              <a:t>Clinically, </a:t>
            </a:r>
            <a:r>
              <a:rPr lang="en-US" dirty="0" err="1"/>
              <a:t>oesophageal</a:t>
            </a:r>
            <a:r>
              <a:rPr lang="en-US" dirty="0"/>
              <a:t> foreign body (OFB) ingestion may cause dysphagia, odynophagia, diffuse chest pain, sensation of chest pressure, laryngeal irritation. Respiratory signs, such as violent coughing, gagging or incomplete airways obstruction may also be present in cases of FB aspiration </a:t>
            </a:r>
          </a:p>
          <a:p>
            <a:pPr algn="just">
              <a:lnSpc>
                <a:spcPct val="150000"/>
              </a:lnSpc>
            </a:pPr>
            <a:r>
              <a:rPr lang="en-US" dirty="0"/>
              <a:t>The foreign body usually lies close to one of the 3 </a:t>
            </a:r>
            <a:r>
              <a:rPr lang="en-US" dirty="0" err="1"/>
              <a:t>oesophageal</a:t>
            </a:r>
            <a:r>
              <a:rPr lang="en-US" dirty="0"/>
              <a:t> anatomical constrictions: the </a:t>
            </a:r>
            <a:r>
              <a:rPr lang="en-US" dirty="0" err="1"/>
              <a:t>cricopharyngeal</a:t>
            </a:r>
            <a:r>
              <a:rPr lang="en-US" dirty="0"/>
              <a:t> ring, the aortic arch narrowing or the </a:t>
            </a:r>
            <a:r>
              <a:rPr lang="en-US" dirty="0" err="1"/>
              <a:t>oesophago</a:t>
            </a:r>
            <a:r>
              <a:rPr lang="en-US" dirty="0"/>
              <a:t>-gastric junction . It is also interesting to note that the FB position in the </a:t>
            </a:r>
            <a:r>
              <a:rPr lang="en-US" dirty="0" err="1"/>
              <a:t>oesophagus</a:t>
            </a:r>
            <a:r>
              <a:rPr lang="en-US" dirty="0"/>
              <a:t> differs with age, the lower third being the most common in adults </a:t>
            </a:r>
            <a:endParaRPr lang="en-US" dirty="0" smtClean="0"/>
          </a:p>
          <a:p>
            <a:pPr algn="just">
              <a:lnSpc>
                <a:spcPct val="150000"/>
              </a:lnSpc>
            </a:pPr>
            <a:r>
              <a:rPr lang="en-US" dirty="0" smtClean="0"/>
              <a:t>The </a:t>
            </a:r>
            <a:r>
              <a:rPr lang="en-US" dirty="0" smtClean="0"/>
              <a:t>FB, in our patient, was located in the lower third of </a:t>
            </a:r>
            <a:r>
              <a:rPr lang="en-US" dirty="0" err="1" smtClean="0"/>
              <a:t>oesophagus</a:t>
            </a:r>
            <a:r>
              <a:rPr lang="en-US" dirty="0" smtClean="0"/>
              <a:t> ,posing difficulty in rigid endoscopy due to its size. It is important to remember that management of OFB requires a multidisciplinary approach (gastroenterologist, radiologist, ENT specialist or even a thoracic surgeon</a:t>
            </a:r>
            <a:r>
              <a:rPr lang="en-US" dirty="0" smtClean="0"/>
              <a:t>).</a:t>
            </a:r>
            <a:endParaRPr lang="en-US" dirty="0" smtClean="0"/>
          </a:p>
        </p:txBody>
      </p:sp>
      <p:sp>
        <p:nvSpPr>
          <p:cNvPr id="4" name="Text Placeholder 3"/>
          <p:cNvSpPr>
            <a:spLocks noGrp="1"/>
          </p:cNvSpPr>
          <p:nvPr>
            <p:ph type="body" sz="quarter" idx="13"/>
          </p:nvPr>
        </p:nvSpPr>
        <p:spPr/>
        <p:txBody>
          <a:bodyPr/>
          <a:lstStyle/>
          <a:p>
            <a:r>
              <a:rPr lang="en-US" dirty="0" smtClean="0"/>
              <a:t>discussion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2267" y="2309431"/>
            <a:ext cx="2544933" cy="26376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1060908"/>
            <a:ext cx="8562535" cy="5134707"/>
          </a:xfrm>
        </p:spPr>
        <p:txBody>
          <a:bodyPr>
            <a:normAutofit/>
          </a:bodyPr>
          <a:lstStyle/>
          <a:p>
            <a:pPr algn="just">
              <a:lnSpc>
                <a:spcPct val="150000"/>
              </a:lnSpc>
            </a:pPr>
            <a:r>
              <a:rPr lang="en-US" dirty="0"/>
              <a:t>FB in the </a:t>
            </a:r>
            <a:r>
              <a:rPr lang="en-US" dirty="0" err="1"/>
              <a:t>oesophagus</a:t>
            </a:r>
            <a:r>
              <a:rPr lang="en-US" dirty="0"/>
              <a:t> can cause mucosal inflammation, ulceration and perforations and, consequently, severe infections such as </a:t>
            </a:r>
            <a:r>
              <a:rPr lang="en-US" dirty="0" err="1"/>
              <a:t>mediastinitis</a:t>
            </a:r>
            <a:r>
              <a:rPr lang="en-US" dirty="0"/>
              <a:t>, deep neck abscess aspiration, pleural empyema may occur. Other complications reported are scarring, obstruction and </a:t>
            </a:r>
            <a:r>
              <a:rPr lang="en-US" dirty="0" err="1"/>
              <a:t>fistulization</a:t>
            </a:r>
            <a:r>
              <a:rPr lang="en-US" dirty="0"/>
              <a:t> .</a:t>
            </a:r>
          </a:p>
          <a:p>
            <a:pPr algn="just">
              <a:lnSpc>
                <a:spcPct val="150000"/>
              </a:lnSpc>
            </a:pPr>
            <a:r>
              <a:rPr lang="en-US" dirty="0"/>
              <a:t>To confirm the diagnosis of FB of the upper digestive tract, radiological assessment is necessary. Plain films (neck and chest X-rays) are a very important diagnostic tool, especially in defining the location of the FB . </a:t>
            </a:r>
            <a:endParaRPr lang="en-US" dirty="0" smtClean="0"/>
          </a:p>
          <a:p>
            <a:pPr algn="just">
              <a:lnSpc>
                <a:spcPct val="150000"/>
              </a:lnSpc>
            </a:pPr>
            <a:r>
              <a:rPr lang="en-US" dirty="0" smtClean="0"/>
              <a:t>CT </a:t>
            </a:r>
            <a:r>
              <a:rPr lang="en-US" dirty="0"/>
              <a:t>scans can be used to confirm the presence and to study the location of FB (especially in the case of fish bones), or to evaluate any eventual damage to the </a:t>
            </a:r>
            <a:r>
              <a:rPr lang="en-US" dirty="0" err="1"/>
              <a:t>neighbouring</a:t>
            </a:r>
            <a:r>
              <a:rPr lang="en-US" dirty="0"/>
              <a:t> structures .</a:t>
            </a:r>
          </a:p>
          <a:p>
            <a:pPr marL="0" indent="0" algn="just">
              <a:lnSpc>
                <a:spcPct val="150000"/>
              </a:lnSpc>
              <a:buNone/>
            </a:pPr>
            <a:endParaRPr lang="en-US" dirty="0"/>
          </a:p>
        </p:txBody>
      </p:sp>
      <p:sp>
        <p:nvSpPr>
          <p:cNvPr id="4" name="Text Placeholder 3"/>
          <p:cNvSpPr>
            <a:spLocks noGrp="1"/>
          </p:cNvSpPr>
          <p:nvPr>
            <p:ph type="body" sz="quarter" idx="13"/>
          </p:nvPr>
        </p:nvSpPr>
        <p:spPr/>
        <p:txBody>
          <a:bodyPr/>
          <a:lstStyle/>
          <a:p>
            <a:r>
              <a:rPr lang="en-US" dirty="0" smtClean="0"/>
              <a:t>discussion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2267" y="2309431"/>
            <a:ext cx="2544933" cy="26376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56139"/>
            <a:ext cx="8562535" cy="5302455"/>
          </a:xfrm>
        </p:spPr>
        <p:txBody>
          <a:bodyPr>
            <a:normAutofit/>
          </a:bodyPr>
          <a:lstStyle/>
          <a:p>
            <a:pPr algn="just">
              <a:lnSpc>
                <a:spcPct val="150000"/>
              </a:lnSpc>
            </a:pPr>
            <a:r>
              <a:rPr lang="en-US" dirty="0"/>
              <a:t>In our case, chest X-rays already confirmed the presence and the localization of the FB, and, therefore, no other radiological procedure was necessary.</a:t>
            </a:r>
          </a:p>
          <a:p>
            <a:pPr algn="just">
              <a:lnSpc>
                <a:spcPct val="150000"/>
              </a:lnSpc>
            </a:pPr>
            <a:r>
              <a:rPr lang="en-US" dirty="0"/>
              <a:t>The treatment of choice for OFB depends on various parameters such as patient’s age, his/her clinical condition, the type, size, shape, site and also number of FBs. In fact, endoscopy is the preferred method for OFB extraction with a reported success rate of 83%. </a:t>
            </a:r>
            <a:endParaRPr lang="en-US" dirty="0" smtClean="0"/>
          </a:p>
          <a:p>
            <a:pPr algn="just">
              <a:lnSpc>
                <a:spcPct val="150000"/>
              </a:lnSpc>
            </a:pPr>
            <a:r>
              <a:rPr lang="en-US" dirty="0" smtClean="0"/>
              <a:t>Today</a:t>
            </a:r>
            <a:r>
              <a:rPr lang="en-US" dirty="0"/>
              <a:t>, both rigid or flexible endoscopy, performed under general </a:t>
            </a:r>
            <a:r>
              <a:rPr lang="en-US" dirty="0" err="1"/>
              <a:t>anaesthesia</a:t>
            </a:r>
            <a:r>
              <a:rPr lang="en-US" dirty="0"/>
              <a:t> or conscious sedation, respectively, are considered to be safe and represent effective methods, in experienced hands. For the management of sharp and penetrating FB, rigid endoscopy is often the treatment of choice. Major risks during </a:t>
            </a:r>
            <a:r>
              <a:rPr lang="en-US" dirty="0" err="1"/>
              <a:t>oesophagoscopical</a:t>
            </a:r>
            <a:r>
              <a:rPr lang="en-US" dirty="0"/>
              <a:t> </a:t>
            </a:r>
            <a:r>
              <a:rPr lang="en-US" dirty="0" smtClean="0"/>
              <a:t>maneuvers </a:t>
            </a:r>
            <a:r>
              <a:rPr lang="en-US" dirty="0"/>
              <a:t>include direct instrumental wounds and perforation.</a:t>
            </a:r>
          </a:p>
          <a:p>
            <a:pPr algn="just">
              <a:lnSpc>
                <a:spcPct val="150000"/>
              </a:lnSpc>
            </a:pPr>
            <a:endParaRPr lang="en-US" dirty="0"/>
          </a:p>
        </p:txBody>
      </p:sp>
      <p:sp>
        <p:nvSpPr>
          <p:cNvPr id="4" name="Text Placeholder 3"/>
          <p:cNvSpPr>
            <a:spLocks noGrp="1"/>
          </p:cNvSpPr>
          <p:nvPr>
            <p:ph type="body" sz="quarter" idx="13"/>
          </p:nvPr>
        </p:nvSpPr>
        <p:spPr/>
        <p:txBody>
          <a:bodyPr/>
          <a:lstStyle/>
          <a:p>
            <a:r>
              <a:rPr lang="en-US" dirty="0" smtClean="0"/>
              <a:t>Discussion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2267" y="2309431"/>
            <a:ext cx="2544933" cy="2637663"/>
          </a:xfrm>
          <a:prstGeom prst="rect">
            <a:avLst/>
          </a:prstGeom>
        </p:spPr>
      </p:pic>
    </p:spTree>
    <p:extLst>
      <p:ext uri="{BB962C8B-B14F-4D97-AF65-F5344CB8AC3E}">
        <p14:creationId xmlns:p14="http://schemas.microsoft.com/office/powerpoint/2010/main" val="299721507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599" y="3351627"/>
            <a:ext cx="4933072" cy="2506437"/>
          </a:xfrm>
        </p:spPr>
        <p:txBody>
          <a:bodyPr/>
          <a:lstStyle/>
          <a:p>
            <a:r>
              <a:rPr lang="en-US" sz="2800" dirty="0" smtClean="0"/>
              <a:t>Dr. Chandana Allu</a:t>
            </a:r>
            <a:endParaRPr lang="en-US" sz="2800" dirty="0"/>
          </a:p>
          <a:p>
            <a:pPr lvl="1"/>
            <a:r>
              <a:rPr lang="en-US" sz="1400" dirty="0" smtClean="0"/>
              <a:t>First Year Postgraduate</a:t>
            </a:r>
          </a:p>
          <a:p>
            <a:pPr lvl="1"/>
            <a:r>
              <a:rPr lang="en-US" sz="1400" dirty="0" smtClean="0"/>
              <a:t>E.N.T</a:t>
            </a:r>
            <a:endParaRPr lang="en-US" sz="1400" dirty="0"/>
          </a:p>
          <a:p>
            <a:pPr lvl="1"/>
            <a:endParaRPr lang="en-US" dirty="0"/>
          </a:p>
          <a:p>
            <a:endParaRPr lang="en-US" dirty="0"/>
          </a:p>
        </p:txBody>
      </p:sp>
      <p:sp>
        <p:nvSpPr>
          <p:cNvPr id="15" name="Text Placeholder 14"/>
          <p:cNvSpPr>
            <a:spLocks noGrp="1"/>
          </p:cNvSpPr>
          <p:nvPr>
            <p:ph type="body" sz="quarter" idx="13"/>
          </p:nvPr>
        </p:nvSpPr>
        <p:spPr/>
        <p:txBody>
          <a:bodyPr/>
          <a:lstStyle/>
          <a:p>
            <a:r>
              <a:rPr lang="en-US" dirty="0"/>
              <a:t>Thank you</a:t>
            </a:r>
          </a:p>
        </p:txBody>
      </p:sp>
    </p:spTree>
    <p:extLst>
      <p:ext uri="{BB962C8B-B14F-4D97-AF65-F5344CB8AC3E}">
        <p14:creationId xmlns:p14="http://schemas.microsoft.com/office/powerpoint/2010/main" val="82827986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81686"/>
            <a:ext cx="10972800" cy="5219113"/>
          </a:xfrm>
        </p:spPr>
        <p:txBody>
          <a:bodyPr/>
          <a:lstStyle/>
          <a:p>
            <a:pPr>
              <a:lnSpc>
                <a:spcPct val="200000"/>
              </a:lnSpc>
            </a:pPr>
            <a:r>
              <a:rPr lang="en-US" dirty="0" smtClean="0"/>
              <a:t>Foreign bodies in </a:t>
            </a:r>
            <a:r>
              <a:rPr lang="en-US" dirty="0" err="1" smtClean="0"/>
              <a:t>oesophagus</a:t>
            </a:r>
            <a:r>
              <a:rPr lang="en-US" dirty="0" smtClean="0"/>
              <a:t> are considered to be a serious clinical condition both in </a:t>
            </a:r>
            <a:r>
              <a:rPr lang="en-US" dirty="0" smtClean="0"/>
              <a:t>adults </a:t>
            </a:r>
            <a:r>
              <a:rPr lang="en-US" dirty="0" smtClean="0"/>
              <a:t>and children due to the possible complications </a:t>
            </a:r>
            <a:r>
              <a:rPr lang="en-US" dirty="0" smtClean="0"/>
              <a:t>(</a:t>
            </a:r>
            <a:r>
              <a:rPr lang="en-US" dirty="0" err="1" smtClean="0"/>
              <a:t>oesophageal</a:t>
            </a:r>
            <a:r>
              <a:rPr lang="en-US" dirty="0" smtClean="0"/>
              <a:t> </a:t>
            </a:r>
            <a:r>
              <a:rPr lang="en-US" dirty="0" smtClean="0"/>
              <a:t>perforation, </a:t>
            </a:r>
            <a:r>
              <a:rPr lang="en-US" dirty="0" err="1" smtClean="0"/>
              <a:t>mediastinitis</a:t>
            </a:r>
            <a:r>
              <a:rPr lang="en-US" dirty="0" smtClean="0"/>
              <a:t>, </a:t>
            </a:r>
            <a:r>
              <a:rPr lang="en-US" dirty="0" err="1" smtClean="0"/>
              <a:t>fistulization</a:t>
            </a:r>
            <a:r>
              <a:rPr lang="en-US" dirty="0" smtClean="0"/>
              <a:t>, airway </a:t>
            </a:r>
            <a:r>
              <a:rPr lang="en-US" dirty="0" smtClean="0"/>
              <a:t>obstruction)  </a:t>
            </a:r>
            <a:r>
              <a:rPr lang="en-US" dirty="0" smtClean="0"/>
              <a:t>with a high morbidity and mortality .</a:t>
            </a:r>
          </a:p>
          <a:p>
            <a:pPr>
              <a:lnSpc>
                <a:spcPct val="200000"/>
              </a:lnSpc>
            </a:pPr>
            <a:r>
              <a:rPr lang="en-US" dirty="0" smtClean="0"/>
              <a:t>Therefore a rapid and accurate diagnosis together with subsequent treatment are necessary.</a:t>
            </a:r>
          </a:p>
          <a:p>
            <a:pPr>
              <a:lnSpc>
                <a:spcPct val="200000"/>
              </a:lnSpc>
            </a:pPr>
            <a:r>
              <a:rPr lang="en-US" dirty="0" smtClean="0"/>
              <a:t>A very unusual foreign body is described herein , namely one half of a metal tongue cleaner ,treated at </a:t>
            </a:r>
            <a:r>
              <a:rPr lang="en-US" dirty="0"/>
              <a:t>G</a:t>
            </a:r>
            <a:r>
              <a:rPr lang="en-US" dirty="0" smtClean="0"/>
              <a:t>overnment ENT </a:t>
            </a:r>
            <a:r>
              <a:rPr lang="en-US" dirty="0"/>
              <a:t>H</a:t>
            </a:r>
            <a:r>
              <a:rPr lang="en-US" dirty="0" smtClean="0"/>
              <a:t>ospital </a:t>
            </a:r>
            <a:r>
              <a:rPr lang="en-US" dirty="0" smtClean="0"/>
              <a:t>and </a:t>
            </a:r>
            <a:r>
              <a:rPr lang="en-US" dirty="0"/>
              <a:t>O</a:t>
            </a:r>
            <a:r>
              <a:rPr lang="en-US" dirty="0" smtClean="0"/>
              <a:t>smania </a:t>
            </a:r>
            <a:r>
              <a:rPr lang="en-US" dirty="0"/>
              <a:t>G</a:t>
            </a:r>
            <a:r>
              <a:rPr lang="en-US" dirty="0" smtClean="0"/>
              <a:t>eneral </a:t>
            </a:r>
            <a:r>
              <a:rPr lang="en-US" dirty="0"/>
              <a:t>H</a:t>
            </a:r>
            <a:r>
              <a:rPr lang="en-US" dirty="0" smtClean="0"/>
              <a:t>ospital</a:t>
            </a:r>
            <a:r>
              <a:rPr lang="en-US" dirty="0" smtClean="0"/>
              <a:t>.</a:t>
            </a:r>
          </a:p>
          <a:p>
            <a:pPr>
              <a:lnSpc>
                <a:spcPct val="200000"/>
              </a:lnSpc>
            </a:pPr>
            <a:r>
              <a:rPr lang="en-US" dirty="0" smtClean="0"/>
              <a:t>The peculiarity of this case concerns the size ,shape and location of the foreign body, the age of the patient and the lack of any adult risk factors.</a:t>
            </a:r>
            <a:endParaRPr lang="en-US" dirty="0"/>
          </a:p>
        </p:txBody>
      </p:sp>
      <p:sp>
        <p:nvSpPr>
          <p:cNvPr id="4" name="Text Placeholder 3"/>
          <p:cNvSpPr>
            <a:spLocks noGrp="1"/>
          </p:cNvSpPr>
          <p:nvPr>
            <p:ph type="body" sz="quarter" idx="13"/>
          </p:nvPr>
        </p:nvSpPr>
        <p:spPr/>
        <p:txBody>
          <a:bodyPr/>
          <a:lstStyle/>
          <a:p>
            <a:r>
              <a:rPr lang="en-US" dirty="0" smtClean="0"/>
              <a:t>introduction</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704" y="1421903"/>
            <a:ext cx="5478780" cy="4417436"/>
          </a:xfrm>
        </p:spPr>
        <p:txBody>
          <a:bodyPr/>
          <a:lstStyle/>
          <a:p>
            <a:pPr marL="285750" indent="-285750">
              <a:lnSpc>
                <a:spcPct val="200000"/>
              </a:lnSpc>
              <a:buFont typeface="Arial" panose="020B0604020202020204" pitchFamily="34" charset="0"/>
              <a:buChar char="•"/>
            </a:pPr>
            <a:r>
              <a:rPr lang="en-US" sz="1800" dirty="0" smtClean="0"/>
              <a:t>A 47 year-old male presented to casualty of </a:t>
            </a:r>
            <a:r>
              <a:rPr lang="en-US" sz="1800" dirty="0" smtClean="0"/>
              <a:t>Government</a:t>
            </a:r>
            <a:r>
              <a:rPr lang="en-US" sz="1800" dirty="0" smtClean="0"/>
              <a:t> </a:t>
            </a:r>
            <a:r>
              <a:rPr lang="en-US" sz="1800" dirty="0" smtClean="0"/>
              <a:t>ENT </a:t>
            </a:r>
            <a:r>
              <a:rPr lang="en-US" sz="1800" dirty="0" smtClean="0"/>
              <a:t>Hospital </a:t>
            </a:r>
            <a:r>
              <a:rPr lang="en-US" sz="1800" dirty="0" smtClean="0"/>
              <a:t>with history of accidental ingestion of broken half of a metal tongue cleaner one hour ago.</a:t>
            </a:r>
          </a:p>
          <a:p>
            <a:pPr marL="285750" indent="-285750">
              <a:lnSpc>
                <a:spcPct val="200000"/>
              </a:lnSpc>
              <a:buFont typeface="Arial" panose="020B0604020202020204" pitchFamily="34" charset="0"/>
              <a:buChar char="•"/>
            </a:pPr>
            <a:r>
              <a:rPr lang="en-US" sz="1800" dirty="0" smtClean="0"/>
              <a:t>The patient complained of pain in the epigastric region. He had no other complaints at presentation.</a:t>
            </a:r>
            <a:endParaRPr lang="en-US" sz="1800" dirty="0"/>
          </a:p>
        </p:txBody>
      </p:sp>
      <p:sp>
        <p:nvSpPr>
          <p:cNvPr id="5" name="Text Placeholder 4"/>
          <p:cNvSpPr>
            <a:spLocks noGrp="1"/>
          </p:cNvSpPr>
          <p:nvPr>
            <p:ph type="body" sz="quarter" idx="16"/>
          </p:nvPr>
        </p:nvSpPr>
        <p:spPr/>
        <p:txBody>
          <a:bodyPr/>
          <a:lstStyle/>
          <a:p>
            <a:r>
              <a:rPr lang="en-US" dirty="0" smtClean="0"/>
              <a:t>CASE REPORT</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4848" y="1790481"/>
            <a:ext cx="4048858" cy="40488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704" y="1562580"/>
            <a:ext cx="5979976" cy="5077370"/>
          </a:xfrm>
        </p:spPr>
        <p:txBody>
          <a:bodyPr/>
          <a:lstStyle/>
          <a:p>
            <a:pPr marL="285750" indent="-285750" algn="just">
              <a:lnSpc>
                <a:spcPct val="200000"/>
              </a:lnSpc>
              <a:buFont typeface="Arial" panose="020B0604020202020204" pitchFamily="34" charset="0"/>
              <a:buChar char="•"/>
            </a:pPr>
            <a:r>
              <a:rPr lang="en-US" sz="1800" dirty="0"/>
              <a:t>The patient was in moderate distress, but hemodynamically stable and afebrile.</a:t>
            </a:r>
          </a:p>
          <a:p>
            <a:pPr marL="285750" indent="-285750" algn="just">
              <a:lnSpc>
                <a:spcPct val="200000"/>
              </a:lnSpc>
              <a:buFont typeface="Arial" panose="020B0604020202020204" pitchFamily="34" charset="0"/>
              <a:buChar char="•"/>
            </a:pPr>
            <a:r>
              <a:rPr lang="en-US" sz="1800" dirty="0"/>
              <a:t>There was diffuse pain in the epigastric region ,the abdomen was soft without any tenderness </a:t>
            </a:r>
          </a:p>
          <a:p>
            <a:pPr marL="285750" indent="-285750" algn="just">
              <a:lnSpc>
                <a:spcPct val="200000"/>
              </a:lnSpc>
              <a:buFont typeface="Arial" panose="020B0604020202020204" pitchFamily="34" charset="0"/>
              <a:buChar char="•"/>
            </a:pPr>
            <a:r>
              <a:rPr lang="en-US" sz="1800" dirty="0"/>
              <a:t>There was no palpable mass.</a:t>
            </a:r>
          </a:p>
          <a:p>
            <a:pPr marL="285750" indent="-285750" algn="just">
              <a:lnSpc>
                <a:spcPct val="200000"/>
              </a:lnSpc>
              <a:buFont typeface="Arial" panose="020B0604020202020204" pitchFamily="34" charset="0"/>
              <a:buChar char="•"/>
            </a:pPr>
            <a:r>
              <a:rPr lang="en-US" sz="1800" dirty="0"/>
              <a:t>The rest of the examination was within normal limits </a:t>
            </a:r>
            <a:endParaRPr lang="en-US" sz="1800" dirty="0"/>
          </a:p>
        </p:txBody>
      </p:sp>
      <p:sp>
        <p:nvSpPr>
          <p:cNvPr id="5" name="Text Placeholder 4"/>
          <p:cNvSpPr>
            <a:spLocks noGrp="1"/>
          </p:cNvSpPr>
          <p:nvPr>
            <p:ph type="body" sz="quarter" idx="16"/>
          </p:nvPr>
        </p:nvSpPr>
        <p:spPr/>
        <p:txBody>
          <a:bodyPr/>
          <a:lstStyle/>
          <a:p>
            <a:r>
              <a:rPr lang="en-US" dirty="0" smtClean="0"/>
              <a:t>ON EXAMINATION</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1947" t="7168" r="21745" b="6451"/>
          <a:stretch/>
        </p:blipFill>
        <p:spPr>
          <a:xfrm>
            <a:off x="8745416" y="1790481"/>
            <a:ext cx="3277772" cy="3949137"/>
          </a:xfrm>
          <a:prstGeom prst="rect">
            <a:avLst/>
          </a:prstGeom>
        </p:spPr>
      </p:pic>
    </p:spTree>
    <p:extLst>
      <p:ext uri="{BB962C8B-B14F-4D97-AF65-F5344CB8AC3E}">
        <p14:creationId xmlns:p14="http://schemas.microsoft.com/office/powerpoint/2010/main" val="279670524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98585" y="1393766"/>
                <a:ext cx="5355102" cy="4641273"/>
              </a:xfrm>
            </p:spPr>
            <p:txBody>
              <a:bodyPr/>
              <a:lstStyle/>
              <a:p>
                <a:pPr algn="just">
                  <a:lnSpc>
                    <a:spcPct val="200000"/>
                  </a:lnSpc>
                </a:pPr>
                <a:r>
                  <a:rPr lang="en-US" dirty="0" smtClean="0"/>
                  <a:t>The patient was admitted and plain X-ray neck and chest with abdomen was performed .</a:t>
                </a:r>
              </a:p>
              <a:p>
                <a:pPr algn="just">
                  <a:lnSpc>
                    <a:spcPct val="200000"/>
                  </a:lnSpc>
                </a:pPr>
                <a:r>
                  <a:rPr lang="en-US" dirty="0" smtClean="0"/>
                  <a:t>The chest X-ray showed a radio-opaque ingested foreign body </a:t>
                </a:r>
                <a14:m>
                  <m:oMath xmlns:m="http://schemas.openxmlformats.org/officeDocument/2006/math">
                    <m:r>
                      <a:rPr lang="en-US" sz="2000" b="1" i="1" dirty="0" smtClean="0">
                        <a:latin typeface="Cambria Math" panose="02040503050406030204" pitchFamily="18" charset="0"/>
                      </a:rPr>
                      <m:t>( </m:t>
                    </m:r>
                    <m:r>
                      <a:rPr lang="en-US" sz="2000" b="1" i="1" dirty="0" smtClean="0">
                        <a:latin typeface="Cambria Math" panose="02040503050406030204" pitchFamily="18" charset="0"/>
                      </a:rPr>
                      <m:t>𝟏𝟏</m:t>
                    </m:r>
                    <m:r>
                      <a:rPr lang="en-US" sz="2000" b="1" i="1" dirty="0" smtClean="0">
                        <a:latin typeface="Cambria Math" panose="02040503050406030204" pitchFamily="18" charset="0"/>
                      </a:rPr>
                      <m:t>𝒄𝒎</m:t>
                    </m:r>
                    <m:r>
                      <a:rPr lang="en-US" sz="2000" b="1" i="1" dirty="0" smtClean="0">
                        <a:latin typeface="Cambria Math" panose="02040503050406030204" pitchFamily="18" charset="0"/>
                      </a:rPr>
                      <m:t> </m:t>
                    </m:r>
                    <m:r>
                      <a:rPr lang="en-US" sz="2000" b="1" i="1" dirty="0" smtClean="0">
                        <a:latin typeface="Cambria Math" panose="02040503050406030204" pitchFamily="18" charset="0"/>
                      </a:rPr>
                      <m:t>𝒙</m:t>
                    </m:r>
                    <m:r>
                      <a:rPr lang="en-US" sz="2000" b="1" i="1" dirty="0" smtClean="0">
                        <a:latin typeface="Cambria Math" panose="02040503050406030204" pitchFamily="18" charset="0"/>
                      </a:rPr>
                      <m:t> </m:t>
                    </m:r>
                    <m:r>
                      <a:rPr lang="en-US" sz="2000" b="1" i="1" dirty="0" smtClean="0">
                        <a:latin typeface="Cambria Math" panose="02040503050406030204" pitchFamily="18" charset="0"/>
                      </a:rPr>
                      <m:t>𝟎</m:t>
                    </m:r>
                    <m:r>
                      <a:rPr lang="en-US" sz="2000" b="1" i="1" dirty="0" smtClean="0">
                        <a:latin typeface="Cambria Math" panose="02040503050406030204" pitchFamily="18" charset="0"/>
                      </a:rPr>
                      <m:t>.</m:t>
                    </m:r>
                    <m:r>
                      <a:rPr lang="en-US" sz="2000" b="1" i="1" dirty="0" smtClean="0">
                        <a:latin typeface="Cambria Math" panose="02040503050406030204" pitchFamily="18" charset="0"/>
                      </a:rPr>
                      <m:t>𝟓</m:t>
                    </m:r>
                    <m:r>
                      <a:rPr lang="en-US" sz="2000" b="1" i="1" dirty="0" smtClean="0">
                        <a:latin typeface="Cambria Math" panose="02040503050406030204" pitchFamily="18" charset="0"/>
                      </a:rPr>
                      <m:t> </m:t>
                    </m:r>
                    <m:r>
                      <a:rPr lang="en-US" sz="2000" b="1" i="1" dirty="0" smtClean="0">
                        <a:latin typeface="Cambria Math" panose="02040503050406030204" pitchFamily="18" charset="0"/>
                      </a:rPr>
                      <m:t>𝒄𝒎</m:t>
                    </m:r>
                    <m:r>
                      <a:rPr lang="en-US" sz="2000" b="1" i="1" dirty="0" smtClean="0">
                        <a:latin typeface="Cambria Math" panose="02040503050406030204" pitchFamily="18" charset="0"/>
                      </a:rPr>
                      <m:t> )</m:t>
                    </m:r>
                  </m:oMath>
                </a14:m>
                <a:r>
                  <a:rPr lang="en-US" sz="2000" b="1" dirty="0" smtClean="0"/>
                  <a:t> </a:t>
                </a:r>
                <a:r>
                  <a:rPr lang="en-US" dirty="0" smtClean="0"/>
                  <a:t>located in the lower third of the </a:t>
                </a:r>
                <a:r>
                  <a:rPr lang="en-US" dirty="0" err="1" smtClean="0"/>
                  <a:t>oesophagus</a:t>
                </a:r>
                <a:r>
                  <a:rPr lang="en-US" dirty="0" smtClean="0"/>
                  <a:t> </a:t>
                </a:r>
              </a:p>
              <a:p>
                <a:pPr algn="just">
                  <a:lnSpc>
                    <a:spcPct val="200000"/>
                  </a:lnSpc>
                </a:pPr>
                <a:r>
                  <a:rPr lang="en-US" dirty="0" smtClean="0"/>
                  <a:t>There was no </a:t>
                </a:r>
                <a:r>
                  <a:rPr lang="en-US" dirty="0" err="1" smtClean="0"/>
                  <a:t>pneumoperitoneum</a:t>
                </a:r>
                <a:r>
                  <a:rPr lang="en-US" dirty="0" smtClean="0"/>
                  <a:t> to suggest perforation </a:t>
                </a:r>
                <a:r>
                  <a:rPr lang="en-US" dirty="0" smtClean="0"/>
                  <a:t>.</a:t>
                </a: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8585" y="1393766"/>
                <a:ext cx="5355102" cy="4641273"/>
              </a:xfrm>
              <a:blipFill>
                <a:blip r:embed="rId2"/>
                <a:stretch>
                  <a:fillRect l="-2389" r="-2617"/>
                </a:stretch>
              </a:blipFill>
            </p:spPr>
            <p:txBody>
              <a:bodyPr/>
              <a:lstStyle/>
              <a:p>
                <a:r>
                  <a:rPr lang="en-US">
                    <a:noFill/>
                  </a:rPr>
                  <a:t> </a:t>
                </a:r>
              </a:p>
            </p:txBody>
          </p:sp>
        </mc:Fallback>
      </mc:AlternateContent>
      <p:sp>
        <p:nvSpPr>
          <p:cNvPr id="4" name="Text Placeholder 3"/>
          <p:cNvSpPr>
            <a:spLocks noGrp="1"/>
          </p:cNvSpPr>
          <p:nvPr>
            <p:ph type="body" sz="quarter" idx="13"/>
          </p:nvPr>
        </p:nvSpPr>
        <p:spPr/>
        <p:txBody>
          <a:bodyPr/>
          <a:lstStyle/>
          <a:p>
            <a:r>
              <a:rPr lang="en-US" dirty="0" smtClean="0"/>
              <a:t>investigations</a:t>
            </a:r>
            <a:endParaRPr lang="en-US" dirty="0"/>
          </a:p>
        </p:txBody>
      </p:sp>
      <p:pic>
        <p:nvPicPr>
          <p:cNvPr id="5" name="Picture 4" descr="IMG_20181229_090607.jpg"/>
          <p:cNvPicPr>
            <a:picLocks noChangeAspect="1"/>
          </p:cNvPicPr>
          <p:nvPr/>
        </p:nvPicPr>
        <p:blipFill>
          <a:blip r:embed="rId3"/>
          <a:srcRect l="14434" r="28794" b="3867"/>
          <a:stretch>
            <a:fillRect/>
          </a:stretch>
        </p:blipFill>
        <p:spPr>
          <a:xfrm>
            <a:off x="6175717" y="1028450"/>
            <a:ext cx="5809957" cy="53719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50498"/>
            <a:ext cx="5678658" cy="5050301"/>
          </a:xfrm>
        </p:spPr>
        <p:txBody>
          <a:bodyPr/>
          <a:lstStyle/>
          <a:p>
            <a:pPr>
              <a:lnSpc>
                <a:spcPct val="200000"/>
              </a:lnSpc>
            </a:pPr>
            <a:r>
              <a:rPr lang="en-US" dirty="0" smtClean="0"/>
              <a:t>An immediate rigid </a:t>
            </a:r>
            <a:r>
              <a:rPr lang="en-US" dirty="0" err="1" smtClean="0"/>
              <a:t>oesophagoscopy</a:t>
            </a:r>
            <a:r>
              <a:rPr lang="en-US" dirty="0" smtClean="0"/>
              <a:t> was performed under general </a:t>
            </a:r>
            <a:r>
              <a:rPr lang="en-US" dirty="0" err="1" smtClean="0"/>
              <a:t>anaesthesia</a:t>
            </a:r>
            <a:r>
              <a:rPr lang="en-US" dirty="0" smtClean="0"/>
              <a:t>. </a:t>
            </a:r>
            <a:r>
              <a:rPr lang="en-US" dirty="0" smtClean="0"/>
              <a:t>The scope was passed </a:t>
            </a:r>
            <a:r>
              <a:rPr lang="en-US" dirty="0" smtClean="0"/>
              <a:t>up to </a:t>
            </a:r>
            <a:r>
              <a:rPr lang="en-US" dirty="0" smtClean="0"/>
              <a:t>the gastro </a:t>
            </a:r>
            <a:r>
              <a:rPr lang="en-US" dirty="0" err="1" smtClean="0"/>
              <a:t>oesophageal</a:t>
            </a:r>
            <a:r>
              <a:rPr lang="en-US" dirty="0"/>
              <a:t> </a:t>
            </a:r>
            <a:r>
              <a:rPr lang="en-US" dirty="0" smtClean="0"/>
              <a:t>junction, unfortunately </a:t>
            </a:r>
            <a:r>
              <a:rPr lang="en-US" dirty="0" smtClean="0"/>
              <a:t>the foreign body was not </a:t>
            </a:r>
            <a:r>
              <a:rPr lang="en-US" dirty="0" smtClean="0"/>
              <a:t>visualized.</a:t>
            </a:r>
            <a:endParaRPr lang="en-US" dirty="0" smtClean="0"/>
          </a:p>
          <a:p>
            <a:pPr>
              <a:lnSpc>
                <a:spcPct val="200000"/>
              </a:lnSpc>
            </a:pPr>
            <a:r>
              <a:rPr lang="en-US" dirty="0" smtClean="0"/>
              <a:t>A repeat X-ray chest with abdomen was performed after the recovery of the </a:t>
            </a:r>
            <a:r>
              <a:rPr lang="en-US" dirty="0" smtClean="0"/>
              <a:t>patient, which </a:t>
            </a:r>
            <a:r>
              <a:rPr lang="en-US" dirty="0" smtClean="0"/>
              <a:t>revealed the foreign body in the fundus of the stomach.</a:t>
            </a:r>
            <a:endParaRPr lang="en-US" dirty="0"/>
          </a:p>
        </p:txBody>
      </p:sp>
      <p:sp>
        <p:nvSpPr>
          <p:cNvPr id="4" name="Text Placeholder 3"/>
          <p:cNvSpPr>
            <a:spLocks noGrp="1"/>
          </p:cNvSpPr>
          <p:nvPr>
            <p:ph type="body" sz="quarter" idx="13"/>
          </p:nvPr>
        </p:nvSpPr>
        <p:spPr/>
        <p:txBody>
          <a:bodyPr/>
          <a:lstStyle/>
          <a:p>
            <a:r>
              <a:rPr lang="en-US" dirty="0" smtClean="0"/>
              <a:t>Management </a:t>
            </a:r>
            <a:endParaRPr lang="en-US" dirty="0"/>
          </a:p>
        </p:txBody>
      </p:sp>
      <p:pic>
        <p:nvPicPr>
          <p:cNvPr id="6" name="Picture 5" descr="IMG_20181229_090531.jpg"/>
          <p:cNvPicPr>
            <a:picLocks noChangeAspect="1"/>
          </p:cNvPicPr>
          <p:nvPr/>
        </p:nvPicPr>
        <p:blipFill>
          <a:blip r:embed="rId2"/>
          <a:srcRect l="24539" t="15880" r="30282" b="4380"/>
          <a:stretch>
            <a:fillRect/>
          </a:stretch>
        </p:blipFill>
        <p:spPr>
          <a:xfrm rot="5400000">
            <a:off x="6859225" y="1229697"/>
            <a:ext cx="4726747" cy="4574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1237958"/>
            <a:ext cx="5833403" cy="5162842"/>
          </a:xfrm>
        </p:spPr>
        <p:txBody>
          <a:bodyPr/>
          <a:lstStyle/>
          <a:p>
            <a:pPr algn="just">
              <a:lnSpc>
                <a:spcPct val="200000"/>
              </a:lnSpc>
            </a:pPr>
            <a:r>
              <a:rPr lang="en-US" dirty="0" smtClean="0"/>
              <a:t>The patient was then referred to </a:t>
            </a:r>
            <a:r>
              <a:rPr lang="en-US" dirty="0" smtClean="0"/>
              <a:t>gastroenterolgy </a:t>
            </a:r>
            <a:r>
              <a:rPr lang="en-US" dirty="0" smtClean="0"/>
              <a:t>department, where a flexible endoscopy under sedation was performed and confirmed the x-ray findings.</a:t>
            </a:r>
          </a:p>
          <a:p>
            <a:pPr algn="just">
              <a:lnSpc>
                <a:spcPct val="200000"/>
              </a:lnSpc>
            </a:pPr>
            <a:r>
              <a:rPr lang="en-US" dirty="0" smtClean="0"/>
              <a:t>The broken part of the tongue cleaner in the body of the stomach was removed by rat toothed forceps.</a:t>
            </a:r>
            <a:endParaRPr lang="en-US" dirty="0"/>
          </a:p>
        </p:txBody>
      </p:sp>
      <p:sp>
        <p:nvSpPr>
          <p:cNvPr id="4" name="Text Placeholder 3"/>
          <p:cNvSpPr>
            <a:spLocks noGrp="1"/>
          </p:cNvSpPr>
          <p:nvPr>
            <p:ph type="body" sz="quarter" idx="13"/>
          </p:nvPr>
        </p:nvSpPr>
        <p:spPr/>
        <p:txBody>
          <a:bodyPr/>
          <a:lstStyle/>
          <a:p>
            <a:r>
              <a:rPr lang="en-US" dirty="0" smtClean="0"/>
              <a:t>management</a:t>
            </a:r>
            <a:endParaRPr lang="en-US" dirty="0"/>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15487" t="2462" r="29436"/>
          <a:stretch/>
        </p:blipFill>
        <p:spPr>
          <a:xfrm>
            <a:off x="7357402" y="1237957"/>
            <a:ext cx="4375053" cy="50503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Post operative recovery</a:t>
            </a:r>
            <a:endParaRPr lang="en-US" dirty="0"/>
          </a:p>
        </p:txBody>
      </p:sp>
      <p:sp>
        <p:nvSpPr>
          <p:cNvPr id="3" name="Content Placeholder 2"/>
          <p:cNvSpPr>
            <a:spLocks noGrp="1"/>
          </p:cNvSpPr>
          <p:nvPr>
            <p:ph idx="4294967295"/>
          </p:nvPr>
        </p:nvSpPr>
        <p:spPr>
          <a:xfrm>
            <a:off x="609600" y="1590138"/>
            <a:ext cx="6311705" cy="4529308"/>
          </a:xfrm>
        </p:spPr>
        <p:txBody>
          <a:bodyPr/>
          <a:lstStyle/>
          <a:p>
            <a:pPr>
              <a:lnSpc>
                <a:spcPct val="200000"/>
              </a:lnSpc>
            </a:pPr>
            <a:r>
              <a:rPr lang="en-US" dirty="0" smtClean="0"/>
              <a:t>The patient </a:t>
            </a:r>
            <a:r>
              <a:rPr lang="en-US" dirty="0" smtClean="0"/>
              <a:t>recovered </a:t>
            </a:r>
            <a:r>
              <a:rPr lang="en-US" dirty="0" smtClean="0"/>
              <a:t>well and started oral feeds 6 hours post endoscopy. </a:t>
            </a:r>
          </a:p>
          <a:p>
            <a:pPr>
              <a:lnSpc>
                <a:spcPct val="200000"/>
              </a:lnSpc>
            </a:pPr>
            <a:r>
              <a:rPr lang="en-US" dirty="0" smtClean="0"/>
              <a:t>He was discharged on second post operative day.</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694" y="2218738"/>
            <a:ext cx="2805126" cy="25361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1097280"/>
            <a:ext cx="8506265" cy="5303519"/>
          </a:xfrm>
        </p:spPr>
        <p:txBody>
          <a:bodyPr>
            <a:normAutofit/>
          </a:bodyPr>
          <a:lstStyle/>
          <a:p>
            <a:pPr algn="just">
              <a:lnSpc>
                <a:spcPct val="150000"/>
              </a:lnSpc>
            </a:pPr>
            <a:r>
              <a:rPr lang="en-US" dirty="0" smtClean="0"/>
              <a:t>The vast majority of foreign bodies pass through the gastrointestinal tract uneventfully and no medical/surgical treatment is necessary. Endoscopic treatment or surgical intervention are necessary in 20% and 1% of cases, respectively </a:t>
            </a:r>
            <a:r>
              <a:rPr lang="en-US" baseline="30000" dirty="0" smtClean="0"/>
              <a:t>.</a:t>
            </a:r>
            <a:endParaRPr lang="en-US" dirty="0" smtClean="0"/>
          </a:p>
          <a:p>
            <a:pPr algn="just">
              <a:lnSpc>
                <a:spcPct val="150000"/>
              </a:lnSpc>
            </a:pPr>
            <a:r>
              <a:rPr lang="en-US" dirty="0" smtClean="0"/>
              <a:t>Swallowing of FBs occurs more commonly in children, especially between the age of 6 months and 3 years, and in specific adult risk groups, such as prisoners, alcoholics, edentulous adults and psychiatric patients . Structural or functional abnormalities of the </a:t>
            </a:r>
            <a:r>
              <a:rPr lang="en-US" dirty="0" err="1" smtClean="0"/>
              <a:t>oesophagus</a:t>
            </a:r>
            <a:r>
              <a:rPr lang="en-US" dirty="0" smtClean="0"/>
              <a:t> represent the major risk factors . Our patient did not belong to any of these risk categories.</a:t>
            </a:r>
          </a:p>
          <a:p>
            <a:pPr algn="just">
              <a:lnSpc>
                <a:spcPct val="150000"/>
              </a:lnSpc>
            </a:pPr>
            <a:r>
              <a:rPr lang="en-US" dirty="0" smtClean="0"/>
              <a:t>The most common types of ingested objects in the </a:t>
            </a:r>
            <a:r>
              <a:rPr lang="en-US" dirty="0" err="1" smtClean="0"/>
              <a:t>oesophagus</a:t>
            </a:r>
            <a:r>
              <a:rPr lang="en-US" dirty="0" smtClean="0"/>
              <a:t> are food-related foreign bodies, such as bones, meat bolus, nuts and seeds, or coins, pins and toys. The accidental ingestion of artificial dentures is most common in the elderly.</a:t>
            </a:r>
          </a:p>
          <a:p>
            <a:pPr algn="just">
              <a:lnSpc>
                <a:spcPct val="150000"/>
              </a:lnSpc>
            </a:pPr>
            <a:endParaRPr lang="en-US" dirty="0"/>
          </a:p>
        </p:txBody>
      </p:sp>
      <p:sp>
        <p:nvSpPr>
          <p:cNvPr id="4" name="Text Placeholder 3"/>
          <p:cNvSpPr>
            <a:spLocks noGrp="1"/>
          </p:cNvSpPr>
          <p:nvPr>
            <p:ph type="body" sz="quarter" idx="13"/>
          </p:nvPr>
        </p:nvSpPr>
        <p:spPr/>
        <p:txBody>
          <a:bodyPr/>
          <a:lstStyle/>
          <a:p>
            <a:r>
              <a:rPr lang="en-US" dirty="0" smtClean="0"/>
              <a:t>discussion</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2267" y="2309431"/>
            <a:ext cx="2544933" cy="26376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7">
      <a:dk1>
        <a:srgbClr val="000000"/>
      </a:dk1>
      <a:lt1>
        <a:srgbClr val="FFFFFF"/>
      </a:lt1>
      <a:dk2>
        <a:srgbClr val="0093FF"/>
      </a:dk2>
      <a:lt2>
        <a:srgbClr val="E2E3E3"/>
      </a:lt2>
      <a:accent1>
        <a:srgbClr val="0093FF"/>
      </a:accent1>
      <a:accent2>
        <a:srgbClr val="575657"/>
      </a:accent2>
      <a:accent3>
        <a:srgbClr val="FF6503"/>
      </a:accent3>
      <a:accent4>
        <a:srgbClr val="102C5E"/>
      </a:accent4>
      <a:accent5>
        <a:srgbClr val="BABABA"/>
      </a:accent5>
      <a:accent6>
        <a:srgbClr val="C3E6FF"/>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40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Expiry_x0020_Date xmlns="b634e2f9-a432-4da8-86bf-deeff8a2b1e6">2020-01-01T08:00:00+00:00</Expiry_x0020_Date>
    <Keywords_x002f_Tags xmlns="b634e2f9-a432-4da8-86bf-deeff8a2b1e6" xsi:nil="true"/>
    <Document_x0020_Title xmlns="b634e2f9-a432-4da8-86bf-deeff8a2b1e6" xsi:nil="true"/>
    <ie841f731921486694d75714db9227f3 xmlns="b634e2f9-a432-4da8-86bf-deeff8a2b1e6">
      <Terms xmlns="http://schemas.microsoft.com/office/infopath/2007/PartnerControls"/>
    </ie841f731921486694d75714db9227f3>
    <e18ac4d47f7340059f4c712a872af288 xmlns="b634e2f9-a432-4da8-86bf-deeff8a2b1e6">
      <Terms xmlns="http://schemas.microsoft.com/office/infopath/2007/PartnerControls"/>
    </e18ac4d47f7340059f4c712a872af288>
    <Publication_x0020_Date xmlns="b634e2f9-a432-4da8-86bf-deeff8a2b1e6" xsi:nil="true"/>
    <KM_x002f_Admin_x0020_Approver xmlns="b634e2f9-a432-4da8-86bf-deeff8a2b1e6">
      <UserInfo>
        <DisplayName/>
        <AccountId xsi:nil="true"/>
        <AccountType/>
      </UserInfo>
    </KM_x002f_Admin_x0020_Approver>
    <Content_x0020_Owner xmlns="b634e2f9-a432-4da8-86bf-deeff8a2b1e6">
      <UserInfo>
        <DisplayName/>
        <AccountId xsi:nil="true"/>
        <AccountType/>
      </UserInfo>
    </Content_x0020_Owner>
    <m16890782f454fb3a8420af4c304ff6b xmlns="b634e2f9-a432-4da8-86bf-deeff8a2b1e6">
      <Terms xmlns="http://schemas.microsoft.com/office/infopath/2007/PartnerControls"/>
    </m16890782f454fb3a8420af4c304ff6b>
    <de98a7e3674243a9ba58020a3ebb801f xmlns="b634e2f9-a432-4da8-86bf-deeff8a2b1e6">
      <Terms xmlns="http://schemas.microsoft.com/office/infopath/2007/PartnerControls"/>
    </de98a7e3674243a9ba58020a3ebb801f>
    <g77d97cebe174cdc9a84b0f33fa63a04 xmlns="b634e2f9-a432-4da8-86bf-deeff8a2b1e6">
      <Terms xmlns="http://schemas.microsoft.com/office/infopath/2007/PartnerControls"/>
    </g77d97cebe174cdc9a84b0f33fa63a04>
    <ie02443cece649378f2b0f9607882083 xmlns="b634e2f9-a432-4da8-86bf-deeff8a2b1e6">
      <Terms xmlns="http://schemas.microsoft.com/office/infopath/2007/PartnerControls"/>
    </ie02443cece649378f2b0f9607882083>
    <h850178386644840a400f74096e9653e xmlns="b634e2f9-a432-4da8-86bf-deeff8a2b1e6">
      <Terms xmlns="http://schemas.microsoft.com/office/infopath/2007/PartnerControls"/>
    </h850178386644840a400f74096e9653e>
    <gea8f0fef2f24cb79aa799ba39a178fd xmlns="b634e2f9-a432-4da8-86bf-deeff8a2b1e6">
      <Terms xmlns="http://schemas.microsoft.com/office/infopath/2007/PartnerControls"/>
    </gea8f0fef2f24cb79aa799ba39a178fd>
    <Abstract xmlns="b634e2f9-a432-4da8-86bf-deeff8a2b1e6" xsi:nil="true"/>
    <mdd77f42ad1a49ea9d1094387372a233 xmlns="b634e2f9-a432-4da8-86bf-deeff8a2b1e6">
      <Terms xmlns="http://schemas.microsoft.com/office/infopath/2007/PartnerControls"/>
    </mdd77f42ad1a49ea9d1094387372a233>
    <pc2eb238b6244370838fe78fcd080d8b xmlns="b634e2f9-a432-4da8-86bf-deeff8a2b1e6">
      <Terms xmlns="http://schemas.microsoft.com/office/infopath/2007/PartnerControls"/>
    </pc2eb238b6244370838fe78fcd080d8b>
    <Risk_x0020_Reviewer xmlns="b634e2f9-a432-4da8-86bf-deeff8a2b1e6">
      <UserInfo>
        <DisplayName/>
        <AccountId xsi:nil="true"/>
        <AccountType/>
      </UserInfo>
    </Risk_x0020_Reviewer>
    <Client_x0020_Name xmlns="b634e2f9-a432-4da8-86bf-deeff8a2b1e6" xsi:nil="true"/>
    <l245df6d8cdf4efda09962bdd617e417 xmlns="b634e2f9-a432-4da8-86bf-deeff8a2b1e6">
      <Terms xmlns="http://schemas.microsoft.com/office/infopath/2007/PartnerControls"/>
    </l245df6d8cdf4efda09962bdd617e417>
    <p331d2763dd54bc0a22a456bfb4718cf xmlns="b634e2f9-a432-4da8-86bf-deeff8a2b1e6">
      <Terms xmlns="http://schemas.microsoft.com/office/infopath/2007/PartnerControls"/>
    </p331d2763dd54bc0a22a456bfb4718cf>
    <TaxCatchAll xmlns="b634e2f9-a432-4da8-86bf-deeff8a2b1e6"/>
    <dd435c4f2dfc4041b49d24fb2be6ae3d xmlns="b634e2f9-a432-4da8-86bf-deeff8a2b1e6">
      <Terms xmlns="http://schemas.microsoft.com/office/infopath/2007/PartnerControls"/>
    </dd435c4f2dfc4041b49d24fb2be6ae3d>
    <n17c0c7e85bf465db608f100ab1662bb xmlns="b634e2f9-a432-4da8-86bf-deeff8a2b1e6">
      <Terms xmlns="http://schemas.microsoft.com/office/infopath/2007/PartnerControls"/>
    </n17c0c7e85bf465db608f100ab1662bb>
    <Risk_x0020_Review_x0020_Date xmlns="b634e2f9-a432-4da8-86bf-deeff8a2b1e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EXL Document Content Type" ma:contentTypeID="0x010100B3F1629935171242AEEB9E4033FC14390065800A5CB1F65043ABBED1C69B0F677F" ma:contentTypeVersion="19" ma:contentTypeDescription="EXL Document Content Type is associated with each document library in the Corporate Portal" ma:contentTypeScope="" ma:versionID="c594a77dc1204502f81e5399a72c718e">
  <xsd:schema xmlns:xsd="http://www.w3.org/2001/XMLSchema" xmlns:xs="http://www.w3.org/2001/XMLSchema" xmlns:p="http://schemas.microsoft.com/office/2006/metadata/properties" xmlns:ns2="b634e2f9-a432-4da8-86bf-deeff8a2b1e6" targetNamespace="http://schemas.microsoft.com/office/2006/metadata/properties" ma:root="true" ma:fieldsID="a8e504c5117b34cf5e1954d0599d327f" ns2:_="">
    <xsd:import namespace="b634e2f9-a432-4da8-86bf-deeff8a2b1e6"/>
    <xsd:element name="properties">
      <xsd:complexType>
        <xsd:sequence>
          <xsd:element name="documentManagement">
            <xsd:complexType>
              <xsd:all>
                <xsd:element ref="ns2:Abstract" minOccurs="0"/>
                <xsd:element ref="ns2:l245df6d8cdf4efda09962bdd617e417" minOccurs="0"/>
                <xsd:element ref="ns2:TaxCatchAll" minOccurs="0"/>
                <xsd:element ref="ns2:TaxCatchAllLabel" minOccurs="0"/>
                <xsd:element ref="ns2:ie02443cece649378f2b0f9607882083" minOccurs="0"/>
                <xsd:element ref="ns2:Expiry_x0020_Date"/>
                <xsd:element ref="ns2:p331d2763dd54bc0a22a456bfb4718cf" minOccurs="0"/>
                <xsd:element ref="ns2:mdd77f42ad1a49ea9d1094387372a233" minOccurs="0"/>
                <xsd:element ref="ns2:m16890782f454fb3a8420af4c304ff6b" minOccurs="0"/>
                <xsd:element ref="ns2:Keywords_x002f_Tags" minOccurs="0"/>
                <xsd:element ref="ns2:KM_x002f_Admin_x0020_Approver" minOccurs="0"/>
                <xsd:element ref="ns2:ie841f731921486694d75714db9227f3" minOccurs="0"/>
                <xsd:element ref="ns2:pc2eb238b6244370838fe78fcd080d8b" minOccurs="0"/>
                <xsd:element ref="ns2:Risk_x0020_Reviewer" minOccurs="0"/>
                <xsd:element ref="ns2:e18ac4d47f7340059f4c712a872af288" minOccurs="0"/>
                <xsd:element ref="ns2:dd435c4f2dfc4041b49d24fb2be6ae3d" minOccurs="0"/>
                <xsd:element ref="ns2:h850178386644840a400f74096e9653e" minOccurs="0"/>
                <xsd:element ref="ns2:de98a7e3674243a9ba58020a3ebb801f" minOccurs="0"/>
                <xsd:element ref="ns2:gea8f0fef2f24cb79aa799ba39a178fd" minOccurs="0"/>
                <xsd:element ref="ns2:n17c0c7e85bf465db608f100ab1662bb" minOccurs="0"/>
                <xsd:element ref="ns2:Client_x0020_Name" minOccurs="0"/>
                <xsd:element ref="ns2:Content_x0020_Owner" minOccurs="0"/>
                <xsd:element ref="ns2:Publication_x0020_Date" minOccurs="0"/>
                <xsd:element ref="ns2:Risk_x0020_Review_x0020_Date" minOccurs="0"/>
                <xsd:element ref="ns2:g77d97cebe174cdc9a84b0f33fa63a04" minOccurs="0"/>
                <xsd:element ref="ns2:Document_x0020_Tit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34e2f9-a432-4da8-86bf-deeff8a2b1e6" elementFormDefault="qualified">
    <xsd:import namespace="http://schemas.microsoft.com/office/2006/documentManagement/types"/>
    <xsd:import namespace="http://schemas.microsoft.com/office/infopath/2007/PartnerControls"/>
    <xsd:element name="Abstract" ma:index="8" nillable="true" ma:displayName="Abstract" ma:internalName="Abstract" ma:readOnly="false">
      <xsd:simpleType>
        <xsd:restriction base="dms:Note">
          <xsd:maxLength value="255"/>
        </xsd:restriction>
      </xsd:simpleType>
    </xsd:element>
    <xsd:element name="l245df6d8cdf4efda09962bdd617e417" ma:index="9" nillable="true" ma:taxonomy="true" ma:internalName="l245df6d8cdf4efda09962bdd617e417" ma:taxonomyFieldName="Content_x0020_Categories" ma:displayName="Content Categories" ma:default="" ma:fieldId="{5245df6d-8cdf-4efd-a099-62bdd617e417}" ma:sspId="05e54abf-fa7e-4c3d-902a-6eebfbd92fd9" ma:termSetId="7898d7de-b978-416e-87b7-89dfe458c19f" ma:anchorId="00000000-0000-0000-0000-000000000000" ma:open="false" ma:isKeyword="false">
      <xsd:complexType>
        <xsd:sequence>
          <xsd:element ref="pc:Terms" minOccurs="0" maxOccurs="1"/>
        </xsd:sequence>
      </xsd:complexType>
    </xsd:element>
    <xsd:element name="TaxCatchAll" ma:index="10" nillable="true" ma:displayName="Taxonomy Catch All Column" ma:hidden="true" ma:list="{55ece01c-bd4a-47fe-92b4-02bc7a43d150}" ma:internalName="TaxCatchAll" ma:showField="CatchAllData" ma:web="b634e2f9-a432-4da8-86bf-deeff8a2b1e6">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55ece01c-bd4a-47fe-92b4-02bc7a43d150}" ma:internalName="TaxCatchAllLabel" ma:readOnly="true" ma:showField="CatchAllDataLabel" ma:web="b634e2f9-a432-4da8-86bf-deeff8a2b1e6">
      <xsd:complexType>
        <xsd:complexContent>
          <xsd:extension base="dms:MultiChoiceLookup">
            <xsd:sequence>
              <xsd:element name="Value" type="dms:Lookup" maxOccurs="unbounded" minOccurs="0" nillable="true"/>
            </xsd:sequence>
          </xsd:extension>
        </xsd:complexContent>
      </xsd:complexType>
    </xsd:element>
    <xsd:element name="ie02443cece649378f2b0f9607882083" ma:index="13" nillable="true" ma:taxonomy="true" ma:internalName="ie02443cece649378f2b0f9607882083" ma:taxonomyFieldName="Custom_x0020_Content_x0020_Types" ma:displayName="Custom Content Types" ma:default="" ma:fieldId="{2e02443c-ece6-4937-8f2b-0f9607882083}" ma:sspId="05e54abf-fa7e-4c3d-902a-6eebfbd92fd9" ma:termSetId="25de6e73-9983-4659-8df7-a6a24514ff2a" ma:anchorId="00000000-0000-0000-0000-000000000000" ma:open="false" ma:isKeyword="false">
      <xsd:complexType>
        <xsd:sequence>
          <xsd:element ref="pc:Terms" minOccurs="0" maxOccurs="1"/>
        </xsd:sequence>
      </xsd:complexType>
    </xsd:element>
    <xsd:element name="Expiry_x0020_Date" ma:index="15" ma:displayName="Expiry Date" ma:default="2020-01-01T00:00:00Z" ma:format="DateOnly" ma:internalName="Expiry_x0020_Date" ma:readOnly="false">
      <xsd:simpleType>
        <xsd:restriction base="dms:DateTime"/>
      </xsd:simpleType>
    </xsd:element>
    <xsd:element name="p331d2763dd54bc0a22a456bfb4718cf" ma:index="16" nillable="true" ma:taxonomy="true" ma:internalName="p331d2763dd54bc0a22a456bfb4718cf" ma:taxonomyFieldName="Functions1" ma:displayName="Functions" ma:default="" ma:fieldId="{9331d276-3dd5-4bc0-a22a-456bfb4718cf}" ma:sspId="05e54abf-fa7e-4c3d-902a-6eebfbd92fd9" ma:termSetId="f677f92e-dff1-486e-89aa-f9203f7853e6" ma:anchorId="00000000-0000-0000-0000-000000000000" ma:open="false" ma:isKeyword="false">
      <xsd:complexType>
        <xsd:sequence>
          <xsd:element ref="pc:Terms" minOccurs="0" maxOccurs="1"/>
        </xsd:sequence>
      </xsd:complexType>
    </xsd:element>
    <xsd:element name="mdd77f42ad1a49ea9d1094387372a233" ma:index="18" nillable="true" ma:taxonomy="true" ma:internalName="mdd77f42ad1a49ea9d1094387372a233" ma:taxonomyFieldName="Geographic_x0020_Coverage" ma:displayName="Geographic Coverage" ma:default="" ma:fieldId="{6dd77f42-ad1a-49ea-9d10-94387372a233}" ma:sspId="05e54abf-fa7e-4c3d-902a-6eebfbd92fd9" ma:termSetId="132fbf45-7250-4f16-9a5a-ae7cdeb72488" ma:anchorId="00000000-0000-0000-0000-000000000000" ma:open="false" ma:isKeyword="false">
      <xsd:complexType>
        <xsd:sequence>
          <xsd:element ref="pc:Terms" minOccurs="0" maxOccurs="1"/>
        </xsd:sequence>
      </xsd:complexType>
    </xsd:element>
    <xsd:element name="m16890782f454fb3a8420af4c304ff6b" ma:index="20" nillable="true" ma:taxonomy="true" ma:internalName="m16890782f454fb3a8420af4c304ff6b" ma:taxonomyFieldName="Global_x0020_Country_x0020__x002F__x0020_Jurisdiction" ma:displayName="Global Country / Jurisdiction" ma:default="" ma:fieldId="{61689078-2f45-4fb3-a842-0af4c304ff6b}" ma:sspId="05e54abf-fa7e-4c3d-902a-6eebfbd92fd9" ma:termSetId="20a408fa-5fd9-4e06-9a82-43a548a35411" ma:anchorId="00000000-0000-0000-0000-000000000000" ma:open="false" ma:isKeyword="false">
      <xsd:complexType>
        <xsd:sequence>
          <xsd:element ref="pc:Terms" minOccurs="0" maxOccurs="1"/>
        </xsd:sequence>
      </xsd:complexType>
    </xsd:element>
    <xsd:element name="Keywords_x002f_Tags" ma:index="22" nillable="true" ma:displayName="Keywords/Tags" ma:internalName="Keywords_x002F_Tags">
      <xsd:simpleType>
        <xsd:restriction base="dms:Note">
          <xsd:maxLength value="255"/>
        </xsd:restriction>
      </xsd:simpleType>
    </xsd:element>
    <xsd:element name="KM_x002f_Admin_x0020_Approver" ma:index="23" nillable="true" ma:displayName="KM/Admin Approver" ma:hidden="true" ma:list="UserInfo" ma:SharePointGroup="0" ma:internalName="KM_x002F_Admin_x0020_Approv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e841f731921486694d75714db9227f3" ma:index="24" nillable="true" ma:taxonomy="true" ma:internalName="ie841f731921486694d75714db9227f3" ma:taxonomyFieldName="Primary_x0020_Industry" ma:displayName="Primary Industry" ma:default="" ma:fieldId="{2e841f73-1921-4866-94d7-5714db9227f3}" ma:sspId="05e54abf-fa7e-4c3d-902a-6eebfbd92fd9" ma:termSetId="aa405fec-0f2f-4ab6-8906-9c1e00da68ac" ma:anchorId="00000000-0000-0000-0000-000000000000" ma:open="false" ma:isKeyword="false">
      <xsd:complexType>
        <xsd:sequence>
          <xsd:element ref="pc:Terms" minOccurs="0" maxOccurs="1"/>
        </xsd:sequence>
      </xsd:complexType>
    </xsd:element>
    <xsd:element name="pc2eb238b6244370838fe78fcd080d8b" ma:index="26" nillable="true" ma:taxonomy="true" ma:internalName="pc2eb238b6244370838fe78fcd080d8b" ma:taxonomyFieldName="Primary_x0020_Language" ma:displayName="Primary Language" ma:default="" ma:fieldId="{9c2eb238-b624-4370-838f-e78fcd080d8b}" ma:sspId="05e54abf-fa7e-4c3d-902a-6eebfbd92fd9" ma:termSetId="8e5f4a97-8953-4cfa-a49d-f5ae4adc632b" ma:anchorId="00000000-0000-0000-0000-000000000000" ma:open="false" ma:isKeyword="false">
      <xsd:complexType>
        <xsd:sequence>
          <xsd:element ref="pc:Terms" minOccurs="0" maxOccurs="1"/>
        </xsd:sequence>
      </xsd:complexType>
    </xsd:element>
    <xsd:element name="Risk_x0020_Reviewer" ma:index="28" nillable="true" ma:displayName="Risk Reviewer" ma:list="UserInfo" ma:SearchPeopleOnly="false" ma:SharePointGroup="0" ma:internalName="Risk_x0020_Review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18ac4d47f7340059f4c712a872af288" ma:index="29" nillable="true" ma:taxonomy="true" ma:internalName="e18ac4d47f7340059f4c712a872af288" ma:taxonomyFieldName="Sectors" ma:displayName="Sectors" ma:default="" ma:fieldId="{e18ac4d4-7f73-4005-9f4c-712a872af288}" ma:sspId="05e54abf-fa7e-4c3d-902a-6eebfbd92fd9" ma:termSetId="ddb854a3-4f4c-407d-bd23-432c58b2f99a" ma:anchorId="00000000-0000-0000-0000-000000000000" ma:open="false" ma:isKeyword="false">
      <xsd:complexType>
        <xsd:sequence>
          <xsd:element ref="pc:Terms" minOccurs="0" maxOccurs="1"/>
        </xsd:sequence>
      </xsd:complexType>
    </xsd:element>
    <xsd:element name="dd435c4f2dfc4041b49d24fb2be6ae3d" ma:index="31" nillable="true" ma:taxonomy="true" ma:internalName="dd435c4f2dfc4041b49d24fb2be6ae3d" ma:taxonomyFieldName="Service_x0020__x0028_Line_x0020_of_x0020_Business_x0029_" ma:displayName="Service (Line of Business)" ma:default="" ma:fieldId="{dd435c4f-2dfc-4041-b49d-24fb2be6ae3d}" ma:sspId="05e54abf-fa7e-4c3d-902a-6eebfbd92fd9" ma:termSetId="2c3eafeb-12a2-4107-9abf-e023c55f9e78" ma:anchorId="00000000-0000-0000-0000-000000000000" ma:open="false" ma:isKeyword="false">
      <xsd:complexType>
        <xsd:sequence>
          <xsd:element ref="pc:Terms" minOccurs="0" maxOccurs="1"/>
        </xsd:sequence>
      </xsd:complexType>
    </xsd:element>
    <xsd:element name="h850178386644840a400f74096e9653e" ma:index="33" nillable="true" ma:taxonomy="true" ma:internalName="h850178386644840a400f74096e9653e" ma:taxonomyFieldName="Sub_x0020_Functions1" ma:displayName="Sub Functions" ma:default="" ma:fieldId="{18501783-8664-4840-a400-f74096e9653e}" ma:sspId="05e54abf-fa7e-4c3d-902a-6eebfbd92fd9" ma:termSetId="b96e005a-9ce7-45b8-9aad-af191124cc8f" ma:anchorId="00000000-0000-0000-0000-000000000000" ma:open="false" ma:isKeyword="false">
      <xsd:complexType>
        <xsd:sequence>
          <xsd:element ref="pc:Terms" minOccurs="0" maxOccurs="1"/>
        </xsd:sequence>
      </xsd:complexType>
    </xsd:element>
    <xsd:element name="de98a7e3674243a9ba58020a3ebb801f" ma:index="35" nillable="true" ma:taxonomy="true" ma:internalName="de98a7e3674243a9ba58020a3ebb801f" ma:taxonomyFieldName="Sub_x0020_Sector" ma:displayName="Sub Sector" ma:default="" ma:fieldId="{de98a7e3-6742-43a9-ba58-020a3ebb801f}" ma:sspId="05e54abf-fa7e-4c3d-902a-6eebfbd92fd9" ma:termSetId="a404a73a-8e7d-46ff-9912-a661856a4f34" ma:anchorId="00000000-0000-0000-0000-000000000000" ma:open="false" ma:isKeyword="false">
      <xsd:complexType>
        <xsd:sequence>
          <xsd:element ref="pc:Terms" minOccurs="0" maxOccurs="1"/>
        </xsd:sequence>
      </xsd:complexType>
    </xsd:element>
    <xsd:element name="gea8f0fef2f24cb79aa799ba39a178fd" ma:index="37" nillable="true" ma:taxonomy="true" ma:internalName="gea8f0fef2f24cb79aa799ba39a178fd" ma:taxonomyFieldName="Sub_x0020_Services" ma:displayName="Sub Services" ma:default="" ma:fieldId="{0ea8f0fe-f2f2-4cb7-9aa7-99ba39a178fd}" ma:sspId="05e54abf-fa7e-4c3d-902a-6eebfbd92fd9" ma:termSetId="70e773c5-44f1-464d-8674-8ab4e952286f" ma:anchorId="00000000-0000-0000-0000-000000000000" ma:open="false" ma:isKeyword="false">
      <xsd:complexType>
        <xsd:sequence>
          <xsd:element ref="pc:Terms" minOccurs="0" maxOccurs="1"/>
        </xsd:sequence>
      </xsd:complexType>
    </xsd:element>
    <xsd:element name="n17c0c7e85bf465db608f100ab1662bb" ma:index="39" nillable="true" ma:taxonomy="true" ma:internalName="n17c0c7e85bf465db608f100ab1662bb" ma:taxonomyFieldName="Access_x0020_Type" ma:displayName="Access Type" ma:default="" ma:fieldId="{717c0c7e-85bf-465d-b608-f100ab1662bb}" ma:sspId="05e54abf-fa7e-4c3d-902a-6eebfbd92fd9" ma:termSetId="d5747237-7c17-4ddb-898d-1a755f2c780f" ma:anchorId="00000000-0000-0000-0000-000000000000" ma:open="false" ma:isKeyword="false">
      <xsd:complexType>
        <xsd:sequence>
          <xsd:element ref="pc:Terms" minOccurs="0" maxOccurs="1"/>
        </xsd:sequence>
      </xsd:complexType>
    </xsd:element>
    <xsd:element name="Client_x0020_Name" ma:index="41" nillable="true" ma:displayName="Client Name" ma:internalName="Client_x0020_Name">
      <xsd:simpleType>
        <xsd:restriction base="dms:Text">
          <xsd:maxLength value="255"/>
        </xsd:restriction>
      </xsd:simpleType>
    </xsd:element>
    <xsd:element name="Content_x0020_Owner" ma:index="42" nillable="true" ma:displayName="Content Owner" ma:list="UserInfo" ma:SharePointGroup="0" ma:internalName="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ublication_x0020_Date" ma:index="43" nillable="true" ma:displayName="Publication Date" ma:format="DateOnly" ma:internalName="Publication_x0020_Date">
      <xsd:simpleType>
        <xsd:restriction base="dms:DateTime"/>
      </xsd:simpleType>
    </xsd:element>
    <xsd:element name="Risk_x0020_Review_x0020_Date" ma:index="44" nillable="true" ma:displayName="Risk Review Date" ma:format="DateOnly" ma:internalName="Risk_x0020_Review_x0020_Date">
      <xsd:simpleType>
        <xsd:restriction base="dms:DateTime"/>
      </xsd:simpleType>
    </xsd:element>
    <xsd:element name="g77d97cebe174cdc9a84b0f33fa63a04" ma:index="45" nillable="true" ma:taxonomy="true" ma:internalName="g77d97cebe174cdc9a84b0f33fa63a04" ma:taxonomyFieldName="Secondary_x0020_Industry" ma:displayName="Secondary Industry" ma:default="" ma:fieldId="{077d97ce-be17-4cdc-9a84-b0f33fa63a04}" ma:sspId="05e54abf-fa7e-4c3d-902a-6eebfbd92fd9" ma:termSetId="88b523f1-00fa-492a-bb9d-872df9f70ba8" ma:anchorId="00000000-0000-0000-0000-000000000000" ma:open="false" ma:isKeyword="false">
      <xsd:complexType>
        <xsd:sequence>
          <xsd:element ref="pc:Terms" minOccurs="0" maxOccurs="1"/>
        </xsd:sequence>
      </xsd:complexType>
    </xsd:element>
    <xsd:element name="Document_x0020_Title" ma:index="47" nillable="true" ma:displayName="Document Title" ma:hidden="true" ma:internalName="Document_x0020_Title" ma:readOnly="false">
      <xsd:simpleType>
        <xsd:restriction base="dms:Text">
          <xsd:maxLength value="2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27B552-D068-452C-8B63-5CC3AC2EC650}">
  <ds:schemaRefs>
    <ds:schemaRef ds:uri="http://purl.org/dc/elements/1.1/"/>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b634e2f9-a432-4da8-86bf-deeff8a2b1e6"/>
    <ds:schemaRef ds:uri="http://www.w3.org/XML/1998/namespace"/>
    <ds:schemaRef ds:uri="http://purl.org/dc/dcmitype/"/>
  </ds:schemaRefs>
</ds:datastoreItem>
</file>

<file path=customXml/itemProps2.xml><?xml version="1.0" encoding="utf-8"?>
<ds:datastoreItem xmlns:ds="http://schemas.openxmlformats.org/officeDocument/2006/customXml" ds:itemID="{0213BCD7-935E-442F-A37A-EEB12CF0E375}">
  <ds:schemaRefs>
    <ds:schemaRef ds:uri="http://schemas.microsoft.com/sharepoint/v3/contenttype/forms"/>
  </ds:schemaRefs>
</ds:datastoreItem>
</file>

<file path=customXml/itemProps3.xml><?xml version="1.0" encoding="utf-8"?>
<ds:datastoreItem xmlns:ds="http://schemas.openxmlformats.org/officeDocument/2006/customXml" ds:itemID="{CC9F3204-7DD5-430C-AC8A-657AE5A1D0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34e2f9-a432-4da8-86bf-deeff8a2b1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8774</TotalTime>
  <Words>983</Words>
  <Application>Microsoft Office PowerPoint</Application>
  <PresentationFormat>Widescreen</PresentationFormat>
  <Paragraphs>50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Britannic Bold</vt:lpstr>
      <vt:lpstr>Broadway</vt:lpstr>
      <vt:lpstr>Calibri</vt:lpstr>
      <vt:lpstr>Cambria Math</vt:lpstr>
      <vt:lpstr>Office Theme</vt:lpstr>
      <vt:lpstr>Unusual foreign body ingestion in an adult  a case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EXL Template 2018</dc:title>
  <dc:creator>Microsoft Office User</dc:creator>
  <cp:lastModifiedBy>Udaya Krishnan Raviraj</cp:lastModifiedBy>
  <cp:revision>387</cp:revision>
  <dcterms:created xsi:type="dcterms:W3CDTF">2018-04-05T14:10:17Z</dcterms:created>
  <dcterms:modified xsi:type="dcterms:W3CDTF">2018-12-31T04:34:29Z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0x010100B3F1629935171242AEEB9E4033FC14390065800A5CB1F65043ABBED1C69B0F677F</vt:lpwstr>
  </property>
  <property fmtid="{D5CDD505-2E9C-101B-9397-08002B2CF9AE}" pid="3" name="Content Categories">
    <vt:lpwstr/>
  </property>
  <property fmtid="{D5CDD505-2E9C-101B-9397-08002B2CF9AE}" pid="4" name="Geographic Coverage">
    <vt:lpwstr/>
  </property>
  <property fmtid="{D5CDD505-2E9C-101B-9397-08002B2CF9AE}" pid="5" name="Service (Line of Business)">
    <vt:lpwstr/>
  </property>
  <property fmtid="{D5CDD505-2E9C-101B-9397-08002B2CF9AE}" pid="6" name="Access Type">
    <vt:lpwstr/>
  </property>
  <property fmtid="{D5CDD505-2E9C-101B-9397-08002B2CF9AE}" pid="7" name="Sub Functions1">
    <vt:lpwstr/>
  </property>
  <property fmtid="{D5CDD505-2E9C-101B-9397-08002B2CF9AE}" pid="8" name="Functions1">
    <vt:lpwstr/>
  </property>
  <property fmtid="{D5CDD505-2E9C-101B-9397-08002B2CF9AE}" pid="9" name="Global Country / Jurisdiction">
    <vt:lpwstr/>
  </property>
  <property fmtid="{D5CDD505-2E9C-101B-9397-08002B2CF9AE}" pid="10" name="Sectors">
    <vt:lpwstr/>
  </property>
  <property fmtid="{D5CDD505-2E9C-101B-9397-08002B2CF9AE}" pid="11" name="Sub Sector">
    <vt:lpwstr/>
  </property>
  <property fmtid="{D5CDD505-2E9C-101B-9397-08002B2CF9AE}" pid="12" name="Custom Content Types">
    <vt:lpwstr/>
  </property>
  <property fmtid="{D5CDD505-2E9C-101B-9397-08002B2CF9AE}" pid="13" name="Secondary Industry">
    <vt:lpwstr/>
  </property>
  <property fmtid="{D5CDD505-2E9C-101B-9397-08002B2CF9AE}" pid="14" name="Primary Language">
    <vt:lpwstr/>
  </property>
  <property fmtid="{D5CDD505-2E9C-101B-9397-08002B2CF9AE}" pid="15" name="Sub Services">
    <vt:lpwstr/>
  </property>
  <property fmtid="{D5CDD505-2E9C-101B-9397-08002B2CF9AE}" pid="16" name="Primary Industry">
    <vt:lpwstr/>
  </property>
</Properties>
</file>